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210 옥탑방" panose="020B0600000101010101" charset="-127"/>
      <p:regular r:id="rId26"/>
    </p:embeddedFont>
    <p:embeddedFont>
      <p:font typeface="AC Compacta" panose="020B0600000101010101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TT Mussels" panose="020B0600000101010101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9" d="100"/>
          <a:sy n="59" d="100"/>
        </p:scale>
        <p:origin x="466" y="13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eg"/><Relationship Id="rId4" Type="http://schemas.openxmlformats.org/officeDocument/2006/relationships/image" Target="../media/image3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8437" t="-47687" r="-102524" b="-10218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59" b="-925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518806" y="4134803"/>
            <a:ext cx="7554298" cy="1461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40"/>
              </a:lnSpc>
            </a:pPr>
            <a:r>
              <a:rPr lang="en-US" sz="13000" spc="-252" dirty="0">
                <a:solidFill>
                  <a:srgbClr val="D40C0C"/>
                </a:solidFill>
                <a:latin typeface="AC Compacta" panose="020B0600000101010101" charset="0"/>
              </a:rPr>
              <a:t>PERSONAL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047902" y="6204306"/>
            <a:ext cx="6496106" cy="1461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040"/>
              </a:lnSpc>
            </a:pPr>
            <a:r>
              <a:rPr lang="en-US" sz="13000" spc="-252" dirty="0">
                <a:solidFill>
                  <a:srgbClr val="D40C0C"/>
                </a:solidFill>
                <a:latin typeface="AC Compacta" panose="020B0600000101010101" charset="0"/>
              </a:rPr>
              <a:t>MOVIE!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845008" y="645795"/>
            <a:ext cx="7414292" cy="354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0"/>
              </a:lnSpc>
              <a:spcBef>
                <a:spcPct val="0"/>
              </a:spcBef>
            </a:pPr>
            <a:r>
              <a:rPr lang="en-US" sz="2700" spc="27" dirty="0">
                <a:solidFill>
                  <a:srgbClr val="FFFFFF">
                    <a:alpha val="81961"/>
                  </a:srgbClr>
                </a:solidFill>
                <a:latin typeface="TT Mussels"/>
              </a:rPr>
              <a:t>2023  FIRST SEMESTER PROJECT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08137" y="8420100"/>
            <a:ext cx="6175637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spc="27" dirty="0">
                <a:solidFill>
                  <a:srgbClr val="FFFFFF">
                    <a:alpha val="81961"/>
                  </a:srgbClr>
                </a:solidFill>
                <a:latin typeface="210 옥탑방" panose="020B0600000101010101" charset="-127"/>
                <a:ea typeface="210 옥탑방" panose="020B0600000101010101" charset="-127"/>
              </a:rPr>
              <a:t>BACK-END </a:t>
            </a:r>
            <a:r>
              <a:rPr lang="en-US" sz="2700" spc="27" dirty="0" err="1">
                <a:solidFill>
                  <a:srgbClr val="FFFFFF">
                    <a:alpha val="81961"/>
                  </a:srgbClr>
                </a:solidFill>
                <a:latin typeface="210 옥탑방" panose="020B0600000101010101" charset="-127"/>
                <a:ea typeface="210 옥탑방" panose="020B0600000101010101" charset="-127"/>
              </a:rPr>
              <a:t>이해건</a:t>
            </a:r>
            <a:r>
              <a:rPr lang="en-US" sz="2700" spc="27" dirty="0">
                <a:solidFill>
                  <a:srgbClr val="FFFFFF">
                    <a:alpha val="81961"/>
                  </a:srgbClr>
                </a:solidFill>
                <a:latin typeface="210 옥탑방" panose="020B0600000101010101" charset="-127"/>
                <a:ea typeface="210 옥탑방" panose="020B0600000101010101" charset="-127"/>
              </a:rPr>
              <a:t> </a:t>
            </a:r>
          </a:p>
          <a:p>
            <a:pPr marL="0" lvl="0" indent="0" algn="ctr">
              <a:lnSpc>
                <a:spcPts val="3240"/>
              </a:lnSpc>
            </a:pPr>
            <a:r>
              <a:rPr lang="en-US" sz="2700" spc="27" dirty="0">
                <a:solidFill>
                  <a:srgbClr val="FFFFFF">
                    <a:alpha val="81961"/>
                  </a:srgbClr>
                </a:solidFill>
                <a:latin typeface="210 옥탑방" panose="020B0600000101010101" charset="-127"/>
                <a:ea typeface="210 옥탑방" panose="020B0600000101010101" charset="-127"/>
              </a:rPr>
              <a:t>FRONT-END </a:t>
            </a:r>
            <a:r>
              <a:rPr lang="en-US" sz="2700" spc="27" dirty="0" err="1">
                <a:solidFill>
                  <a:srgbClr val="FFFFFF">
                    <a:alpha val="81961"/>
                  </a:srgbClr>
                </a:solidFill>
                <a:latin typeface="210 옥탑방" panose="020B0600000101010101" charset="-127"/>
                <a:ea typeface="210 옥탑방" panose="020B0600000101010101" charset="-127"/>
              </a:rPr>
              <a:t>현지혜</a:t>
            </a:r>
            <a:endParaRPr lang="en-US" sz="2700" spc="27" dirty="0">
              <a:solidFill>
                <a:srgbClr val="FFFFFF">
                  <a:alpha val="81961"/>
                </a:srgbClr>
              </a:solidFill>
              <a:latin typeface="210 옥탑방" panose="020B0600000101010101" charset="-127"/>
              <a:ea typeface="210 옥탑방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047902" y="2069782"/>
            <a:ext cx="6496106" cy="1461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040"/>
              </a:lnSpc>
            </a:pPr>
            <a:r>
              <a:rPr lang="en-US" sz="13000" spc="-252" dirty="0">
                <a:solidFill>
                  <a:srgbClr val="D40C0C"/>
                </a:solidFill>
                <a:latin typeface="AC Compacta" panose="020B0600000101010101" charset="0"/>
              </a:rPr>
              <a:t>PLAY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70415" y="-514350"/>
            <a:ext cx="7654474" cy="11163300"/>
            <a:chOff x="0" y="0"/>
            <a:chExt cx="2015993" cy="29401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15993" cy="2940128"/>
            </a:xfrm>
            <a:custGeom>
              <a:avLst/>
              <a:gdLst/>
              <a:ahLst/>
              <a:cxnLst/>
              <a:rect l="l" t="t" r="r" b="b"/>
              <a:pathLst>
                <a:path w="2015993" h="2940128">
                  <a:moveTo>
                    <a:pt x="0" y="0"/>
                  </a:moveTo>
                  <a:lnTo>
                    <a:pt x="2015993" y="0"/>
                  </a:lnTo>
                  <a:lnTo>
                    <a:pt x="2015993" y="2940128"/>
                  </a:lnTo>
                  <a:lnTo>
                    <a:pt x="0" y="2940128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015993" cy="29972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926050" y="0"/>
            <a:ext cx="361950" cy="36195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38100"/>
              <a:ext cx="8128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544512"/>
            <a:ext cx="1313663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210 옥탑방"/>
                <a:ea typeface="210 옥탑방"/>
              </a:rPr>
              <a:t>URL 명세 2</a:t>
            </a:r>
          </a:p>
        </p:txBody>
      </p:sp>
      <p:sp>
        <p:nvSpPr>
          <p:cNvPr id="9" name="Freeform 9"/>
          <p:cNvSpPr/>
          <p:nvPr/>
        </p:nvSpPr>
        <p:spPr>
          <a:xfrm>
            <a:off x="7852389" y="846049"/>
            <a:ext cx="9406911" cy="8736584"/>
          </a:xfrm>
          <a:custGeom>
            <a:avLst/>
            <a:gdLst/>
            <a:ahLst/>
            <a:cxnLst/>
            <a:rect l="l" t="t" r="r" b="b"/>
            <a:pathLst>
              <a:path w="9406911" h="8736584">
                <a:moveTo>
                  <a:pt x="0" y="0"/>
                </a:moveTo>
                <a:lnTo>
                  <a:pt x="9406911" y="0"/>
                </a:lnTo>
                <a:lnTo>
                  <a:pt x="9406911" y="8736584"/>
                </a:lnTo>
                <a:lnTo>
                  <a:pt x="0" y="8736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8700" y="4839250"/>
            <a:ext cx="5172386" cy="3819239"/>
          </a:xfrm>
          <a:custGeom>
            <a:avLst/>
            <a:gdLst/>
            <a:ahLst/>
            <a:cxnLst/>
            <a:rect l="l" t="t" r="r" b="b"/>
            <a:pathLst>
              <a:path w="5172386" h="3819239">
                <a:moveTo>
                  <a:pt x="0" y="0"/>
                </a:moveTo>
                <a:lnTo>
                  <a:pt x="5172386" y="0"/>
                </a:lnTo>
                <a:lnTo>
                  <a:pt x="5172386" y="3819239"/>
                </a:lnTo>
                <a:lnTo>
                  <a:pt x="0" y="38192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2157562"/>
            <a:ext cx="5353869" cy="6103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699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ea typeface="210 옥탑방"/>
              </a:rPr>
              <a:t>회원관리</a:t>
            </a:r>
          </a:p>
          <a:p>
            <a:pPr marL="647700" lvl="1" indent="-323850">
              <a:lnSpc>
                <a:spcPts val="699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ea typeface="210 옥탑방"/>
              </a:rPr>
              <a:t>영화페이지</a:t>
            </a:r>
          </a:p>
          <a:p>
            <a:pPr marL="647700" lvl="1" indent="-323850">
              <a:lnSpc>
                <a:spcPts val="699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ea typeface="210 옥탑방"/>
              </a:rPr>
              <a:t>메인페이지</a:t>
            </a:r>
          </a:p>
          <a:p>
            <a:pPr marL="647700" lvl="1" indent="-323850">
              <a:lnSpc>
                <a:spcPts val="699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ea typeface="210 옥탑방"/>
              </a:rPr>
              <a:t>카테고리 페이지</a:t>
            </a:r>
          </a:p>
          <a:p>
            <a:pPr marL="647700" lvl="1" indent="-323850">
              <a:lnSpc>
                <a:spcPts val="699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ea typeface="210 옥탑방"/>
              </a:rPr>
              <a:t>커뮤니티 페이지</a:t>
            </a:r>
          </a:p>
          <a:p>
            <a:pPr marL="647700" lvl="1" indent="-323850">
              <a:lnSpc>
                <a:spcPts val="699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ea typeface="210 옥탑방"/>
              </a:rPr>
              <a:t>추천 페이지</a:t>
            </a:r>
          </a:p>
          <a:p>
            <a:pPr marL="647700" lvl="1" indent="-323850">
              <a:lnSpc>
                <a:spcPts val="699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ea typeface="210 옥탑방"/>
              </a:rPr>
              <a:t>영화 이상형 월드컵 페이지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12" t="-2784" r="-2058" b="-208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23850" y="-200025"/>
            <a:ext cx="10687050" cy="10687050"/>
          </a:xfrm>
          <a:custGeom>
            <a:avLst/>
            <a:gdLst/>
            <a:ahLst/>
            <a:cxnLst/>
            <a:rect l="l" t="t" r="r" b="b"/>
            <a:pathLst>
              <a:path w="10687050" h="10687050">
                <a:moveTo>
                  <a:pt x="0" y="0"/>
                </a:moveTo>
                <a:lnTo>
                  <a:pt x="10687050" y="0"/>
                </a:lnTo>
                <a:lnTo>
                  <a:pt x="10687050" y="10687050"/>
                </a:lnTo>
                <a:lnTo>
                  <a:pt x="0" y="10687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-2844345"/>
            <a:ext cx="18288000" cy="14630400"/>
          </a:xfrm>
          <a:custGeom>
            <a:avLst/>
            <a:gdLst/>
            <a:ahLst/>
            <a:cxnLst/>
            <a:rect l="l" t="t" r="r" b="b"/>
            <a:pathLst>
              <a:path w="18288000" h="14630400">
                <a:moveTo>
                  <a:pt x="0" y="0"/>
                </a:moveTo>
                <a:lnTo>
                  <a:pt x="18288000" y="0"/>
                </a:lnTo>
                <a:lnTo>
                  <a:pt x="18288000" y="14630400"/>
                </a:lnTo>
                <a:lnTo>
                  <a:pt x="0" y="146304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2176478"/>
            <a:ext cx="11044603" cy="5629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76"/>
              </a:lnSpc>
            </a:pPr>
            <a:r>
              <a:rPr lang="en-US" sz="16126" spc="-338" dirty="0">
                <a:solidFill>
                  <a:srgbClr val="FFFFFF"/>
                </a:solidFill>
                <a:latin typeface="210 옥탑방" panose="020B0600000101010101" charset="-127"/>
                <a:ea typeface="210 옥탑방" panose="020B0600000101010101" charset="-127"/>
              </a:rPr>
              <a:t>웹 </a:t>
            </a:r>
            <a:r>
              <a:rPr lang="en-US" sz="16126" spc="-338" dirty="0" err="1">
                <a:solidFill>
                  <a:srgbClr val="FFFFFF"/>
                </a:solidFill>
                <a:latin typeface="210 옥탑방" panose="020B0600000101010101" charset="-127"/>
                <a:ea typeface="210 옥탑방" panose="020B0600000101010101" charset="-127"/>
              </a:rPr>
              <a:t>사이트</a:t>
            </a:r>
            <a:r>
              <a:rPr lang="en-US" sz="16126" spc="-338" dirty="0">
                <a:solidFill>
                  <a:srgbClr val="FFFFFF"/>
                </a:solidFill>
                <a:latin typeface="210 옥탑방" panose="020B0600000101010101" charset="-127"/>
                <a:ea typeface="210 옥탑방" panose="020B0600000101010101" charset="-127"/>
              </a:rPr>
              <a:t> </a:t>
            </a:r>
          </a:p>
          <a:p>
            <a:pPr marL="0" lvl="0" indent="0">
              <a:lnSpc>
                <a:spcPts val="22576"/>
              </a:lnSpc>
            </a:pPr>
            <a:r>
              <a:rPr lang="en-US" sz="16126" spc="-338" dirty="0" err="1">
                <a:solidFill>
                  <a:srgbClr val="FFFFFF"/>
                </a:solidFill>
                <a:latin typeface="210 옥탑방" panose="020B0600000101010101" charset="-127"/>
                <a:ea typeface="210 옥탑방" panose="020B0600000101010101" charset="-127"/>
              </a:rPr>
              <a:t>서비스</a:t>
            </a:r>
            <a:r>
              <a:rPr lang="en-US" sz="16126" spc="-338" dirty="0">
                <a:solidFill>
                  <a:srgbClr val="FFFFFF"/>
                </a:solidFill>
                <a:latin typeface="210 옥탑방" panose="020B0600000101010101" charset="-127"/>
                <a:ea typeface="210 옥탑방" panose="020B0600000101010101" charset="-127"/>
              </a:rPr>
              <a:t> </a:t>
            </a:r>
            <a:r>
              <a:rPr lang="en-US" sz="16126" spc="-338" dirty="0" err="1">
                <a:solidFill>
                  <a:srgbClr val="FFFFFF"/>
                </a:solidFill>
                <a:latin typeface="210 옥탑방" panose="020B0600000101010101" charset="-127"/>
                <a:ea typeface="210 옥탑방" panose="020B0600000101010101" charset="-127"/>
              </a:rPr>
              <a:t>구현</a:t>
            </a:r>
            <a:endParaRPr lang="en-US" sz="16126" spc="-338" dirty="0">
              <a:solidFill>
                <a:srgbClr val="FFFFFF"/>
              </a:solidFill>
              <a:latin typeface="210 옥탑방" panose="020B0600000101010101" charset="-127"/>
              <a:ea typeface="210 옥탑방" panose="020B0600000101010101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052999"/>
            <a:ext cx="7403807" cy="7733912"/>
          </a:xfrm>
          <a:custGeom>
            <a:avLst/>
            <a:gdLst/>
            <a:ahLst/>
            <a:cxnLst/>
            <a:rect l="l" t="t" r="r" b="b"/>
            <a:pathLst>
              <a:path w="7403807" h="7733912">
                <a:moveTo>
                  <a:pt x="0" y="0"/>
                </a:moveTo>
                <a:lnTo>
                  <a:pt x="7403807" y="0"/>
                </a:lnTo>
                <a:lnTo>
                  <a:pt x="7403807" y="7733912"/>
                </a:lnTo>
                <a:lnTo>
                  <a:pt x="0" y="7733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1117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855493" y="1269575"/>
            <a:ext cx="7403807" cy="8517336"/>
          </a:xfrm>
          <a:custGeom>
            <a:avLst/>
            <a:gdLst/>
            <a:ahLst/>
            <a:cxnLst/>
            <a:rect l="l" t="t" r="r" b="b"/>
            <a:pathLst>
              <a:path w="7403807" h="8517336">
                <a:moveTo>
                  <a:pt x="0" y="0"/>
                </a:moveTo>
                <a:lnTo>
                  <a:pt x="7403807" y="0"/>
                </a:lnTo>
                <a:lnTo>
                  <a:pt x="7403807" y="8517336"/>
                </a:lnTo>
                <a:lnTo>
                  <a:pt x="0" y="85173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174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544512"/>
            <a:ext cx="1313663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ea typeface="210 옥탑방"/>
              </a:rPr>
              <a:t>메인 페이지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351616"/>
            <a:ext cx="11135024" cy="6906684"/>
          </a:xfrm>
          <a:custGeom>
            <a:avLst/>
            <a:gdLst/>
            <a:ahLst/>
            <a:cxnLst/>
            <a:rect l="l" t="t" r="r" b="b"/>
            <a:pathLst>
              <a:path w="11135024" h="6906684">
                <a:moveTo>
                  <a:pt x="0" y="0"/>
                </a:moveTo>
                <a:lnTo>
                  <a:pt x="11135024" y="0"/>
                </a:lnTo>
                <a:lnTo>
                  <a:pt x="11135024" y="6906684"/>
                </a:lnTo>
                <a:lnTo>
                  <a:pt x="0" y="69066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501888" y="1028700"/>
            <a:ext cx="5332021" cy="3721395"/>
          </a:xfrm>
          <a:custGeom>
            <a:avLst/>
            <a:gdLst/>
            <a:ahLst/>
            <a:cxnLst/>
            <a:rect l="l" t="t" r="r" b="b"/>
            <a:pathLst>
              <a:path w="5332021" h="3721395">
                <a:moveTo>
                  <a:pt x="0" y="0"/>
                </a:moveTo>
                <a:lnTo>
                  <a:pt x="5332022" y="0"/>
                </a:lnTo>
                <a:lnTo>
                  <a:pt x="5332022" y="3721395"/>
                </a:lnTo>
                <a:lnTo>
                  <a:pt x="0" y="37213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943571" y="4521198"/>
            <a:ext cx="4890339" cy="5554787"/>
          </a:xfrm>
          <a:custGeom>
            <a:avLst/>
            <a:gdLst/>
            <a:ahLst/>
            <a:cxnLst/>
            <a:rect l="l" t="t" r="r" b="b"/>
            <a:pathLst>
              <a:path w="4890339" h="5554787">
                <a:moveTo>
                  <a:pt x="0" y="0"/>
                </a:moveTo>
                <a:lnTo>
                  <a:pt x="4890339" y="0"/>
                </a:lnTo>
                <a:lnTo>
                  <a:pt x="4890339" y="5554787"/>
                </a:lnTo>
                <a:lnTo>
                  <a:pt x="0" y="55547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544512"/>
            <a:ext cx="1313663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ea typeface="210 옥탑방"/>
              </a:rPr>
              <a:t>시네마 페이지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053721" y="2315992"/>
            <a:ext cx="4228356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FFFFFF"/>
                </a:solidFill>
                <a:ea typeface="210 옥탑방"/>
              </a:rPr>
              <a:t>가까운 </a:t>
            </a:r>
            <a:r>
              <a:rPr lang="en-US" sz="3299">
                <a:solidFill>
                  <a:srgbClr val="D40C0C"/>
                </a:solidFill>
                <a:ea typeface="210 옥탑방"/>
              </a:rPr>
              <a:t>영화관</a:t>
            </a:r>
            <a:r>
              <a:rPr lang="en-US" sz="3299">
                <a:solidFill>
                  <a:srgbClr val="FFFFFF"/>
                </a:solidFill>
                <a:latin typeface="210 옥탑방"/>
                <a:ea typeface="210 옥탑방"/>
              </a:rPr>
              <a:t>이 어디지?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81058" y="1735330"/>
            <a:ext cx="10162633" cy="8146367"/>
          </a:xfrm>
          <a:custGeom>
            <a:avLst/>
            <a:gdLst/>
            <a:ahLst/>
            <a:cxnLst/>
            <a:rect l="l" t="t" r="r" b="b"/>
            <a:pathLst>
              <a:path w="10162633" h="8146367">
                <a:moveTo>
                  <a:pt x="0" y="0"/>
                </a:moveTo>
                <a:lnTo>
                  <a:pt x="10162633" y="0"/>
                </a:lnTo>
                <a:lnTo>
                  <a:pt x="10162633" y="8146367"/>
                </a:lnTo>
                <a:lnTo>
                  <a:pt x="0" y="81463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30653" y="775869"/>
            <a:ext cx="7300484" cy="5214632"/>
          </a:xfrm>
          <a:custGeom>
            <a:avLst/>
            <a:gdLst/>
            <a:ahLst/>
            <a:cxnLst/>
            <a:rect l="l" t="t" r="r" b="b"/>
            <a:pathLst>
              <a:path w="7300484" h="5214632">
                <a:moveTo>
                  <a:pt x="0" y="0"/>
                </a:moveTo>
                <a:lnTo>
                  <a:pt x="7300484" y="0"/>
                </a:lnTo>
                <a:lnTo>
                  <a:pt x="7300484" y="5214632"/>
                </a:lnTo>
                <a:lnTo>
                  <a:pt x="0" y="52146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2065" t="-10362" r="-42003" b="-824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353285" y="2162513"/>
            <a:ext cx="4257784" cy="1548769"/>
          </a:xfrm>
          <a:custGeom>
            <a:avLst/>
            <a:gdLst/>
            <a:ahLst/>
            <a:cxnLst/>
            <a:rect l="l" t="t" r="r" b="b"/>
            <a:pathLst>
              <a:path w="4257784" h="1548769">
                <a:moveTo>
                  <a:pt x="0" y="0"/>
                </a:moveTo>
                <a:lnTo>
                  <a:pt x="4257784" y="0"/>
                </a:lnTo>
                <a:lnTo>
                  <a:pt x="4257784" y="1548769"/>
                </a:lnTo>
                <a:lnTo>
                  <a:pt x="0" y="15487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345524">
            <a:off x="4370341" y="2922052"/>
            <a:ext cx="2058762" cy="1770535"/>
          </a:xfrm>
          <a:custGeom>
            <a:avLst/>
            <a:gdLst/>
            <a:ahLst/>
            <a:cxnLst/>
            <a:rect l="l" t="t" r="r" b="b"/>
            <a:pathLst>
              <a:path w="2058762" h="1770535">
                <a:moveTo>
                  <a:pt x="0" y="0"/>
                </a:moveTo>
                <a:lnTo>
                  <a:pt x="2058761" y="0"/>
                </a:lnTo>
                <a:lnTo>
                  <a:pt x="2058761" y="1770535"/>
                </a:lnTo>
                <a:lnTo>
                  <a:pt x="0" y="17705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544512"/>
            <a:ext cx="1313663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ea typeface="210 옥탑방"/>
              </a:rPr>
              <a:t>영화 상세 페이지</a:t>
            </a:r>
          </a:p>
        </p:txBody>
      </p:sp>
      <p:sp>
        <p:nvSpPr>
          <p:cNvPr id="8" name="Freeform 8"/>
          <p:cNvSpPr/>
          <p:nvPr/>
        </p:nvSpPr>
        <p:spPr>
          <a:xfrm rot="2915139">
            <a:off x="4370341" y="2922052"/>
            <a:ext cx="2058762" cy="1770535"/>
          </a:xfrm>
          <a:custGeom>
            <a:avLst/>
            <a:gdLst/>
            <a:ahLst/>
            <a:cxnLst/>
            <a:rect l="l" t="t" r="r" b="b"/>
            <a:pathLst>
              <a:path w="2058762" h="1770535">
                <a:moveTo>
                  <a:pt x="0" y="0"/>
                </a:moveTo>
                <a:lnTo>
                  <a:pt x="2058761" y="0"/>
                </a:lnTo>
                <a:lnTo>
                  <a:pt x="2058761" y="1770535"/>
                </a:lnTo>
                <a:lnTo>
                  <a:pt x="0" y="17705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33170" y="1697619"/>
            <a:ext cx="13155007" cy="6891762"/>
          </a:xfrm>
          <a:custGeom>
            <a:avLst/>
            <a:gdLst/>
            <a:ahLst/>
            <a:cxnLst/>
            <a:rect l="l" t="t" r="r" b="b"/>
            <a:pathLst>
              <a:path w="13155007" h="6891762">
                <a:moveTo>
                  <a:pt x="0" y="0"/>
                </a:moveTo>
                <a:lnTo>
                  <a:pt x="13155006" y="0"/>
                </a:lnTo>
                <a:lnTo>
                  <a:pt x="13155006" y="6891762"/>
                </a:lnTo>
                <a:lnTo>
                  <a:pt x="0" y="68917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051641" y="3353551"/>
            <a:ext cx="4850457" cy="6582261"/>
          </a:xfrm>
          <a:custGeom>
            <a:avLst/>
            <a:gdLst/>
            <a:ahLst/>
            <a:cxnLst/>
            <a:rect l="l" t="t" r="r" b="b"/>
            <a:pathLst>
              <a:path w="4850457" h="6582261">
                <a:moveTo>
                  <a:pt x="0" y="0"/>
                </a:moveTo>
                <a:lnTo>
                  <a:pt x="4850458" y="0"/>
                </a:lnTo>
                <a:lnTo>
                  <a:pt x="4850458" y="6582261"/>
                </a:lnTo>
                <a:lnTo>
                  <a:pt x="0" y="65822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316210">
            <a:off x="9261887" y="6803330"/>
            <a:ext cx="3320140" cy="3268665"/>
          </a:xfrm>
          <a:custGeom>
            <a:avLst/>
            <a:gdLst/>
            <a:ahLst/>
            <a:cxnLst/>
            <a:rect l="l" t="t" r="r" b="b"/>
            <a:pathLst>
              <a:path w="3320140" h="3268665">
                <a:moveTo>
                  <a:pt x="0" y="0"/>
                </a:moveTo>
                <a:lnTo>
                  <a:pt x="3320140" y="0"/>
                </a:lnTo>
                <a:lnTo>
                  <a:pt x="3320140" y="3268665"/>
                </a:lnTo>
                <a:lnTo>
                  <a:pt x="0" y="3268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574333" y="7662175"/>
            <a:ext cx="2027686" cy="1854411"/>
          </a:xfrm>
          <a:custGeom>
            <a:avLst/>
            <a:gdLst/>
            <a:ahLst/>
            <a:cxnLst/>
            <a:rect l="l" t="t" r="r" b="b"/>
            <a:pathLst>
              <a:path w="2027686" h="1854411">
                <a:moveTo>
                  <a:pt x="0" y="0"/>
                </a:moveTo>
                <a:lnTo>
                  <a:pt x="2027686" y="0"/>
                </a:lnTo>
                <a:lnTo>
                  <a:pt x="2027686" y="1854411"/>
                </a:lnTo>
                <a:lnTo>
                  <a:pt x="0" y="18544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544512"/>
            <a:ext cx="1313663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ea typeface="210 옥탑방"/>
              </a:rPr>
              <a:t>영화 상세 페이지</a:t>
            </a:r>
          </a:p>
        </p:txBody>
      </p:sp>
      <p:sp>
        <p:nvSpPr>
          <p:cNvPr id="8" name="Freeform 8"/>
          <p:cNvSpPr/>
          <p:nvPr/>
        </p:nvSpPr>
        <p:spPr>
          <a:xfrm rot="1575731">
            <a:off x="12682152" y="7664487"/>
            <a:ext cx="1983592" cy="1814085"/>
          </a:xfrm>
          <a:custGeom>
            <a:avLst/>
            <a:gdLst/>
            <a:ahLst/>
            <a:cxnLst/>
            <a:rect l="l" t="t" r="r" b="b"/>
            <a:pathLst>
              <a:path w="1983592" h="1814085">
                <a:moveTo>
                  <a:pt x="0" y="0"/>
                </a:moveTo>
                <a:lnTo>
                  <a:pt x="1983593" y="0"/>
                </a:lnTo>
                <a:lnTo>
                  <a:pt x="1983593" y="1814085"/>
                </a:lnTo>
                <a:lnTo>
                  <a:pt x="0" y="18140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911492" y="1408113"/>
            <a:ext cx="11694878" cy="8070316"/>
          </a:xfrm>
          <a:custGeom>
            <a:avLst/>
            <a:gdLst/>
            <a:ahLst/>
            <a:cxnLst/>
            <a:rect l="l" t="t" r="r" b="b"/>
            <a:pathLst>
              <a:path w="11694878" h="8070316">
                <a:moveTo>
                  <a:pt x="0" y="0"/>
                </a:moveTo>
                <a:lnTo>
                  <a:pt x="11694878" y="0"/>
                </a:lnTo>
                <a:lnTo>
                  <a:pt x="11694878" y="8070315"/>
                </a:lnTo>
                <a:lnTo>
                  <a:pt x="0" y="80703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544512"/>
            <a:ext cx="1313663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ea typeface="210 옥탑방"/>
              </a:rPr>
              <a:t>카테고리 페이지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96666" y="3202482"/>
            <a:ext cx="5014826" cy="4451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5970"/>
              </a:lnSpc>
              <a:buFont typeface="Arial"/>
              <a:buChar char="•"/>
            </a:pPr>
            <a:r>
              <a:rPr lang="en-US" sz="3000">
                <a:solidFill>
                  <a:srgbClr val="D40C0C"/>
                </a:solidFill>
                <a:latin typeface="210 옥탑방"/>
                <a:ea typeface="210 옥탑방"/>
              </a:rPr>
              <a:t>장르 / 나라 / 분류별 </a:t>
            </a:r>
          </a:p>
          <a:p>
            <a:pPr>
              <a:lnSpc>
                <a:spcPts val="5970"/>
              </a:lnSpc>
            </a:pPr>
            <a:r>
              <a:rPr lang="en-US" sz="3000">
                <a:solidFill>
                  <a:srgbClr val="FFFFFF"/>
                </a:solidFill>
                <a:latin typeface="210 옥탑방"/>
                <a:ea typeface="210 옥탑방"/>
              </a:rPr>
              <a:t>      카테고리 구현</a:t>
            </a:r>
          </a:p>
          <a:p>
            <a:pPr>
              <a:lnSpc>
                <a:spcPts val="5970"/>
              </a:lnSpc>
            </a:pPr>
            <a:endParaRPr lang="en-US" sz="3000">
              <a:solidFill>
                <a:srgbClr val="FFFFFF"/>
              </a:solidFill>
              <a:latin typeface="210 옥탑방"/>
              <a:ea typeface="210 옥탑방"/>
            </a:endParaRPr>
          </a:p>
          <a:p>
            <a:pPr marL="647700" lvl="1" indent="-323850">
              <a:lnSpc>
                <a:spcPts val="597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210 옥탑방"/>
                <a:ea typeface="210 옥탑방"/>
              </a:rPr>
              <a:t>각 태그 클릭 시, </a:t>
            </a:r>
          </a:p>
          <a:p>
            <a:pPr>
              <a:lnSpc>
                <a:spcPts val="5970"/>
              </a:lnSpc>
            </a:pPr>
            <a:r>
              <a:rPr lang="en-US" sz="3000">
                <a:solidFill>
                  <a:srgbClr val="FFFFFF"/>
                </a:solidFill>
                <a:latin typeface="210 옥탑방"/>
              </a:rPr>
              <a:t>       </a:t>
            </a:r>
            <a:r>
              <a:rPr lang="en-US" sz="3000">
                <a:solidFill>
                  <a:srgbClr val="D40C0C"/>
                </a:solidFill>
                <a:ea typeface="210 옥탑방"/>
              </a:rPr>
              <a:t>해당 태그</a:t>
            </a:r>
            <a:r>
              <a:rPr lang="en-US" sz="3000">
                <a:solidFill>
                  <a:srgbClr val="FFFFFF"/>
                </a:solidFill>
                <a:ea typeface="210 옥탑방"/>
              </a:rPr>
              <a:t>의 전체 영화 </a:t>
            </a:r>
          </a:p>
          <a:p>
            <a:pPr>
              <a:lnSpc>
                <a:spcPts val="5970"/>
              </a:lnSpc>
            </a:pPr>
            <a:r>
              <a:rPr lang="en-US" sz="3000">
                <a:solidFill>
                  <a:srgbClr val="FFFFFF"/>
                </a:solidFill>
                <a:latin typeface="210 옥탑방"/>
              </a:rPr>
              <a:t>       </a:t>
            </a:r>
            <a:r>
              <a:rPr lang="en-US" sz="3000">
                <a:solidFill>
                  <a:srgbClr val="FFFFFF"/>
                </a:solidFill>
                <a:latin typeface="210 옥탑방"/>
                <a:ea typeface="210 옥탑방"/>
              </a:rPr>
              <a:t>목록 페이지로 이동한다.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687729" y="649287"/>
            <a:ext cx="10871807" cy="9041103"/>
          </a:xfrm>
          <a:custGeom>
            <a:avLst/>
            <a:gdLst/>
            <a:ahLst/>
            <a:cxnLst/>
            <a:rect l="l" t="t" r="r" b="b"/>
            <a:pathLst>
              <a:path w="10871807" h="9041103">
                <a:moveTo>
                  <a:pt x="0" y="0"/>
                </a:moveTo>
                <a:lnTo>
                  <a:pt x="10871807" y="0"/>
                </a:lnTo>
                <a:lnTo>
                  <a:pt x="10871807" y="9041103"/>
                </a:lnTo>
                <a:lnTo>
                  <a:pt x="0" y="90411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4127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544512"/>
            <a:ext cx="1313663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ea typeface="210 옥탑방"/>
              </a:rPr>
              <a:t>카테고리 상세페이지</a:t>
            </a:r>
          </a:p>
        </p:txBody>
      </p:sp>
      <p:sp>
        <p:nvSpPr>
          <p:cNvPr id="5" name="Freeform 5"/>
          <p:cNvSpPr/>
          <p:nvPr/>
        </p:nvSpPr>
        <p:spPr>
          <a:xfrm>
            <a:off x="1414817" y="4958163"/>
            <a:ext cx="4214041" cy="4946917"/>
          </a:xfrm>
          <a:custGeom>
            <a:avLst/>
            <a:gdLst/>
            <a:ahLst/>
            <a:cxnLst/>
            <a:rect l="l" t="t" r="r" b="b"/>
            <a:pathLst>
              <a:path w="4214041" h="4946917">
                <a:moveTo>
                  <a:pt x="0" y="0"/>
                </a:moveTo>
                <a:lnTo>
                  <a:pt x="4214041" y="0"/>
                </a:lnTo>
                <a:lnTo>
                  <a:pt x="4214041" y="4946917"/>
                </a:lnTo>
                <a:lnTo>
                  <a:pt x="0" y="49469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14817" y="2727808"/>
            <a:ext cx="3785356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42"/>
              </a:lnSpc>
            </a:pPr>
            <a:r>
              <a:rPr lang="en-US" sz="3299" dirty="0" err="1">
                <a:solidFill>
                  <a:srgbClr val="FFFFFF"/>
                </a:solidFill>
                <a:latin typeface="210 옥탑방"/>
                <a:ea typeface="210 옥탑방"/>
              </a:rPr>
              <a:t>공포영화를</a:t>
            </a:r>
            <a:r>
              <a:rPr lang="en-US" sz="3299" dirty="0">
                <a:solidFill>
                  <a:srgbClr val="FFFFFF"/>
                </a:solidFill>
                <a:latin typeface="210 옥탑방"/>
                <a:ea typeface="210 옥탑방"/>
              </a:rPr>
              <a:t> </a:t>
            </a:r>
            <a:r>
              <a:rPr lang="en-US" sz="3299" dirty="0" err="1">
                <a:solidFill>
                  <a:srgbClr val="FFFFFF"/>
                </a:solidFill>
                <a:latin typeface="210 옥탑방"/>
                <a:ea typeface="210 옥탑방"/>
              </a:rPr>
              <a:t>볼까</a:t>
            </a:r>
            <a:r>
              <a:rPr lang="en-US" sz="3299" dirty="0">
                <a:solidFill>
                  <a:srgbClr val="FFFFFF"/>
                </a:solidFill>
                <a:latin typeface="210 옥탑방"/>
                <a:ea typeface="210 옥탑방"/>
              </a:rPr>
              <a:t>?</a:t>
            </a:r>
          </a:p>
          <a:p>
            <a:pPr algn="ctr">
              <a:lnSpc>
                <a:spcPts val="5642"/>
              </a:lnSpc>
            </a:pPr>
            <a:r>
              <a:rPr lang="en-US" sz="3299" dirty="0" err="1">
                <a:solidFill>
                  <a:srgbClr val="FFFFFF"/>
                </a:solidFill>
                <a:latin typeface="210 옥탑방"/>
                <a:ea typeface="210 옥탑방"/>
              </a:rPr>
              <a:t>판타지영화를</a:t>
            </a:r>
            <a:r>
              <a:rPr lang="en-US" sz="3299" dirty="0">
                <a:solidFill>
                  <a:srgbClr val="FFFFFF"/>
                </a:solidFill>
                <a:latin typeface="210 옥탑방"/>
                <a:ea typeface="210 옥탑방"/>
              </a:rPr>
              <a:t> </a:t>
            </a:r>
            <a:r>
              <a:rPr lang="en-US" sz="3299" dirty="0" err="1">
                <a:solidFill>
                  <a:srgbClr val="FFFFFF"/>
                </a:solidFill>
                <a:latin typeface="210 옥탑방"/>
                <a:ea typeface="210 옥탑방"/>
              </a:rPr>
              <a:t>볼까</a:t>
            </a:r>
            <a:r>
              <a:rPr lang="en-US" sz="3299" dirty="0">
                <a:solidFill>
                  <a:srgbClr val="FFFFFF"/>
                </a:solidFill>
                <a:latin typeface="210 옥탑방"/>
                <a:ea typeface="210 옥탑방"/>
              </a:rPr>
              <a:t>?</a:t>
            </a:r>
          </a:p>
        </p:txBody>
      </p:sp>
      <p:sp>
        <p:nvSpPr>
          <p:cNvPr id="7" name="Freeform 7"/>
          <p:cNvSpPr/>
          <p:nvPr/>
        </p:nvSpPr>
        <p:spPr>
          <a:xfrm>
            <a:off x="407558" y="2342952"/>
            <a:ext cx="5575656" cy="2800548"/>
          </a:xfrm>
          <a:custGeom>
            <a:avLst/>
            <a:gdLst/>
            <a:ahLst/>
            <a:cxnLst/>
            <a:rect l="l" t="t" r="r" b="b"/>
            <a:pathLst>
              <a:path w="5210321" h="2800548">
                <a:moveTo>
                  <a:pt x="0" y="0"/>
                </a:moveTo>
                <a:lnTo>
                  <a:pt x="5210322" y="0"/>
                </a:lnTo>
                <a:lnTo>
                  <a:pt x="5210322" y="2800548"/>
                </a:lnTo>
                <a:lnTo>
                  <a:pt x="0" y="28005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427509" y="4248862"/>
            <a:ext cx="5427901" cy="5427901"/>
          </a:xfrm>
          <a:custGeom>
            <a:avLst/>
            <a:gdLst/>
            <a:ahLst/>
            <a:cxnLst/>
            <a:rect l="l" t="t" r="r" b="b"/>
            <a:pathLst>
              <a:path w="5427901" h="5427901">
                <a:moveTo>
                  <a:pt x="0" y="0"/>
                </a:moveTo>
                <a:lnTo>
                  <a:pt x="5427901" y="0"/>
                </a:lnTo>
                <a:lnTo>
                  <a:pt x="5427901" y="5427901"/>
                </a:lnTo>
                <a:lnTo>
                  <a:pt x="0" y="54279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9374" y="5291271"/>
            <a:ext cx="3285199" cy="3285199"/>
          </a:xfrm>
          <a:custGeom>
            <a:avLst/>
            <a:gdLst/>
            <a:ahLst/>
            <a:cxnLst/>
            <a:rect l="l" t="t" r="r" b="b"/>
            <a:pathLst>
              <a:path w="3285199" h="3285199">
                <a:moveTo>
                  <a:pt x="0" y="0"/>
                </a:moveTo>
                <a:lnTo>
                  <a:pt x="3285200" y="0"/>
                </a:lnTo>
                <a:lnTo>
                  <a:pt x="3285200" y="3285200"/>
                </a:lnTo>
                <a:lnTo>
                  <a:pt x="0" y="3285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544512"/>
            <a:ext cx="1313663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ea typeface="210 옥탑방"/>
              </a:rPr>
              <a:t>영화 추천 알고리즘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177641" y="2273365"/>
            <a:ext cx="1143000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ea typeface="210 옥탑방"/>
              </a:rPr>
              <a:t>성별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814303" y="1293813"/>
            <a:ext cx="1714351" cy="832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4800" dirty="0" err="1">
                <a:solidFill>
                  <a:srgbClr val="FFFFFF"/>
                </a:solidFill>
                <a:ea typeface="210 옥탑방"/>
              </a:rPr>
              <a:t>좋아요</a:t>
            </a:r>
            <a:endParaRPr lang="en-US" sz="4800" dirty="0">
              <a:solidFill>
                <a:srgbClr val="FFFFFF"/>
              </a:solidFill>
              <a:ea typeface="210 옥탑방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232829" y="5272133"/>
            <a:ext cx="1143000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ea typeface="210 옥탑방"/>
              </a:rPr>
              <a:t>댓글</a:t>
            </a:r>
          </a:p>
        </p:txBody>
      </p:sp>
      <p:sp>
        <p:nvSpPr>
          <p:cNvPr id="9" name="Freeform 9"/>
          <p:cNvSpPr/>
          <p:nvPr/>
        </p:nvSpPr>
        <p:spPr>
          <a:xfrm>
            <a:off x="5106541" y="1858301"/>
            <a:ext cx="3285199" cy="3285199"/>
          </a:xfrm>
          <a:custGeom>
            <a:avLst/>
            <a:gdLst/>
            <a:ahLst/>
            <a:cxnLst/>
            <a:rect l="l" t="t" r="r" b="b"/>
            <a:pathLst>
              <a:path w="3285199" h="3285199">
                <a:moveTo>
                  <a:pt x="0" y="0"/>
                </a:moveTo>
                <a:lnTo>
                  <a:pt x="3285199" y="0"/>
                </a:lnTo>
                <a:lnTo>
                  <a:pt x="3285199" y="3285199"/>
                </a:lnTo>
                <a:lnTo>
                  <a:pt x="0" y="32851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141460" y="745065"/>
            <a:ext cx="3285199" cy="3285199"/>
          </a:xfrm>
          <a:custGeom>
            <a:avLst/>
            <a:gdLst/>
            <a:ahLst/>
            <a:cxnLst/>
            <a:rect l="l" t="t" r="r" b="b"/>
            <a:pathLst>
              <a:path w="3285199" h="3285199">
                <a:moveTo>
                  <a:pt x="0" y="0"/>
                </a:moveTo>
                <a:lnTo>
                  <a:pt x="3285199" y="0"/>
                </a:lnTo>
                <a:lnTo>
                  <a:pt x="3285199" y="3285199"/>
                </a:lnTo>
                <a:lnTo>
                  <a:pt x="0" y="32851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161730" y="4879832"/>
            <a:ext cx="3285199" cy="3285199"/>
          </a:xfrm>
          <a:custGeom>
            <a:avLst/>
            <a:gdLst/>
            <a:ahLst/>
            <a:cxnLst/>
            <a:rect l="l" t="t" r="r" b="b"/>
            <a:pathLst>
              <a:path w="3285199" h="3285199">
                <a:moveTo>
                  <a:pt x="0" y="0"/>
                </a:moveTo>
                <a:lnTo>
                  <a:pt x="3285199" y="0"/>
                </a:lnTo>
                <a:lnTo>
                  <a:pt x="3285199" y="3285200"/>
                </a:lnTo>
                <a:lnTo>
                  <a:pt x="0" y="3285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197685" y="6823258"/>
            <a:ext cx="948578" cy="948578"/>
          </a:xfrm>
          <a:custGeom>
            <a:avLst/>
            <a:gdLst/>
            <a:ahLst/>
            <a:cxnLst/>
            <a:rect l="l" t="t" r="r" b="b"/>
            <a:pathLst>
              <a:path w="948578" h="948578">
                <a:moveTo>
                  <a:pt x="0" y="0"/>
                </a:moveTo>
                <a:lnTo>
                  <a:pt x="948578" y="0"/>
                </a:lnTo>
                <a:lnTo>
                  <a:pt x="948578" y="948578"/>
                </a:lnTo>
                <a:lnTo>
                  <a:pt x="0" y="9485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177641" y="3347047"/>
            <a:ext cx="1196179" cy="1196179"/>
          </a:xfrm>
          <a:custGeom>
            <a:avLst/>
            <a:gdLst/>
            <a:ahLst/>
            <a:cxnLst/>
            <a:rect l="l" t="t" r="r" b="b"/>
            <a:pathLst>
              <a:path w="1196179" h="1196179">
                <a:moveTo>
                  <a:pt x="0" y="0"/>
                </a:moveTo>
                <a:lnTo>
                  <a:pt x="1196179" y="0"/>
                </a:lnTo>
                <a:lnTo>
                  <a:pt x="1196179" y="1196179"/>
                </a:lnTo>
                <a:lnTo>
                  <a:pt x="0" y="11961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322146" y="6522432"/>
            <a:ext cx="964367" cy="964367"/>
          </a:xfrm>
          <a:custGeom>
            <a:avLst/>
            <a:gdLst/>
            <a:ahLst/>
            <a:cxnLst/>
            <a:rect l="l" t="t" r="r" b="b"/>
            <a:pathLst>
              <a:path w="964367" h="964367">
                <a:moveTo>
                  <a:pt x="0" y="0"/>
                </a:moveTo>
                <a:lnTo>
                  <a:pt x="964367" y="0"/>
                </a:lnTo>
                <a:lnTo>
                  <a:pt x="964367" y="964368"/>
                </a:lnTo>
                <a:lnTo>
                  <a:pt x="0" y="9643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349912" y="2332930"/>
            <a:ext cx="868294" cy="868294"/>
          </a:xfrm>
          <a:custGeom>
            <a:avLst/>
            <a:gdLst/>
            <a:ahLst/>
            <a:cxnLst/>
            <a:rect l="l" t="t" r="r" b="b"/>
            <a:pathLst>
              <a:path w="868294" h="868294">
                <a:moveTo>
                  <a:pt x="0" y="0"/>
                </a:moveTo>
                <a:lnTo>
                  <a:pt x="868295" y="0"/>
                </a:lnTo>
                <a:lnTo>
                  <a:pt x="868295" y="868294"/>
                </a:lnTo>
                <a:lnTo>
                  <a:pt x="0" y="8682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100474" y="5759121"/>
            <a:ext cx="1143000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ea typeface="210 옥탑방"/>
              </a:rPr>
              <a:t>나이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014520" y="9144000"/>
            <a:ext cx="1401961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옥탑방"/>
              </a:rPr>
              <a:t>User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54643" y="1990192"/>
            <a:ext cx="9142736" cy="7268108"/>
          </a:xfrm>
          <a:custGeom>
            <a:avLst/>
            <a:gdLst/>
            <a:ahLst/>
            <a:cxnLst/>
            <a:rect l="l" t="t" r="r" b="b"/>
            <a:pathLst>
              <a:path w="9142736" h="7268108">
                <a:moveTo>
                  <a:pt x="0" y="0"/>
                </a:moveTo>
                <a:lnTo>
                  <a:pt x="9142735" y="0"/>
                </a:lnTo>
                <a:lnTo>
                  <a:pt x="9142735" y="7268108"/>
                </a:lnTo>
                <a:lnTo>
                  <a:pt x="0" y="72681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008734" y="1990192"/>
            <a:ext cx="7830397" cy="7268108"/>
          </a:xfrm>
          <a:custGeom>
            <a:avLst/>
            <a:gdLst/>
            <a:ahLst/>
            <a:cxnLst/>
            <a:rect l="l" t="t" r="r" b="b"/>
            <a:pathLst>
              <a:path w="7830397" h="7268108">
                <a:moveTo>
                  <a:pt x="0" y="0"/>
                </a:moveTo>
                <a:lnTo>
                  <a:pt x="7830398" y="0"/>
                </a:lnTo>
                <a:lnTo>
                  <a:pt x="7830398" y="7268108"/>
                </a:lnTo>
                <a:lnTo>
                  <a:pt x="0" y="72681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544512"/>
            <a:ext cx="1313663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ea typeface="210 옥탑방"/>
              </a:rPr>
              <a:t>영화 추천 알고리즘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54" t="-38888" r="-781" b="-4268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14350" y="-180619"/>
            <a:ext cx="19240500" cy="3706918"/>
            <a:chOff x="0" y="0"/>
            <a:chExt cx="5067457" cy="9763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67457" cy="976308"/>
            </a:xfrm>
            <a:custGeom>
              <a:avLst/>
              <a:gdLst/>
              <a:ahLst/>
              <a:cxnLst/>
              <a:rect l="l" t="t" r="r" b="b"/>
              <a:pathLst>
                <a:path w="5067457" h="976308">
                  <a:moveTo>
                    <a:pt x="0" y="0"/>
                  </a:moveTo>
                  <a:lnTo>
                    <a:pt x="5067457" y="0"/>
                  </a:lnTo>
                  <a:lnTo>
                    <a:pt x="5067457" y="976308"/>
                  </a:lnTo>
                  <a:lnTo>
                    <a:pt x="0" y="976308"/>
                  </a:lnTo>
                  <a:close/>
                </a:path>
              </a:pathLst>
            </a:custGeom>
            <a:solidFill>
              <a:srgbClr val="E1E1E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5067457" cy="9858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81000" y="0"/>
            <a:ext cx="8199279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12000" spc="-231" dirty="0">
                <a:solidFill>
                  <a:srgbClr val="D40C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 Compacta" panose="020B0600000101010101" charset="0"/>
              </a:rPr>
              <a:t>WHY </a:t>
            </a:r>
          </a:p>
          <a:p>
            <a:pPr marL="0" lvl="0" indent="0" algn="l">
              <a:spcBef>
                <a:spcPct val="0"/>
              </a:spcBef>
            </a:pPr>
            <a:r>
              <a:rPr lang="en-US" sz="12000" spc="-231" dirty="0">
                <a:solidFill>
                  <a:srgbClr val="D40C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 Compacta" panose="020B0600000101010101" charset="0"/>
              </a:rPr>
              <a:t>PERSONAL MOVIE?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3773" y="4601158"/>
            <a:ext cx="17654630" cy="4830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5878" lvl="1" indent="-387939">
              <a:lnSpc>
                <a:spcPts val="5498"/>
              </a:lnSpc>
              <a:buFont typeface="Arial"/>
              <a:buChar char="•"/>
            </a:pPr>
            <a:r>
              <a:rPr lang="en-US" sz="3593" spc="35">
                <a:solidFill>
                  <a:srgbClr val="FFFFFF">
                    <a:alpha val="81961"/>
                  </a:srgbClr>
                </a:solidFill>
                <a:ea typeface="210 옥탑방"/>
              </a:rPr>
              <a:t>당신의 영화 취향에 맞게 </a:t>
            </a:r>
            <a:r>
              <a:rPr lang="en-US" sz="3593" spc="35">
                <a:solidFill>
                  <a:srgbClr val="D40C0C">
                    <a:alpha val="81961"/>
                  </a:srgbClr>
                </a:solidFill>
                <a:ea typeface="210 옥탑방"/>
              </a:rPr>
              <a:t>맞춤형</a:t>
            </a:r>
            <a:r>
              <a:rPr lang="en-US" sz="3593" spc="35">
                <a:solidFill>
                  <a:srgbClr val="FFFFFF">
                    <a:alpha val="81961"/>
                  </a:srgbClr>
                </a:solidFill>
                <a:ea typeface="210 옥탑방"/>
              </a:rPr>
              <a:t>으로 영화를 추천하는 특별한 경험을 제공하는 웹사이트</a:t>
            </a:r>
          </a:p>
          <a:p>
            <a:pPr>
              <a:lnSpc>
                <a:spcPts val="5498"/>
              </a:lnSpc>
            </a:pPr>
            <a:endParaRPr lang="en-US" sz="3593" spc="35">
              <a:solidFill>
                <a:srgbClr val="FFFFFF">
                  <a:alpha val="81961"/>
                </a:srgbClr>
              </a:solidFill>
              <a:ea typeface="210 옥탑방"/>
            </a:endParaRPr>
          </a:p>
          <a:p>
            <a:pPr marL="775878" lvl="1" indent="-387939">
              <a:lnSpc>
                <a:spcPts val="5498"/>
              </a:lnSpc>
              <a:buFont typeface="Arial"/>
              <a:buChar char="•"/>
            </a:pPr>
            <a:r>
              <a:rPr lang="en-US" sz="3593" spc="35">
                <a:solidFill>
                  <a:srgbClr val="FFFFFF">
                    <a:alpha val="81961"/>
                  </a:srgbClr>
                </a:solidFill>
                <a:ea typeface="210 옥탑방"/>
              </a:rPr>
              <a:t>당신이 좋아하는 </a:t>
            </a:r>
            <a:r>
              <a:rPr lang="en-US" sz="3593" spc="35">
                <a:solidFill>
                  <a:srgbClr val="D40C0C">
                    <a:alpha val="81961"/>
                  </a:srgbClr>
                </a:solidFill>
                <a:latin typeface="210 옥탑방"/>
                <a:ea typeface="210 옥탑방"/>
              </a:rPr>
              <a:t>장르, 감독, 배우</a:t>
            </a:r>
            <a:r>
              <a:rPr lang="en-US" sz="3593" spc="35">
                <a:solidFill>
                  <a:srgbClr val="FFFFFF">
                    <a:alpha val="81961"/>
                  </a:srgbClr>
                </a:solidFill>
                <a:latin typeface="210 옥탑방"/>
                <a:ea typeface="210 옥탑방"/>
              </a:rPr>
              <a:t> 등을 기반으로 정확한 추천을 제공하여 영화 시청을 </a:t>
            </a:r>
          </a:p>
          <a:p>
            <a:pPr>
              <a:lnSpc>
                <a:spcPts val="5498"/>
              </a:lnSpc>
            </a:pPr>
            <a:r>
              <a:rPr lang="en-US" sz="3593" spc="35">
                <a:solidFill>
                  <a:srgbClr val="FFFFFF">
                    <a:alpha val="81961"/>
                  </a:srgbClr>
                </a:solidFill>
                <a:latin typeface="210 옥탑방"/>
              </a:rPr>
              <a:t>      </a:t>
            </a:r>
            <a:r>
              <a:rPr lang="en-US" sz="3593" spc="35">
                <a:solidFill>
                  <a:srgbClr val="FFFFFF">
                    <a:alpha val="81961"/>
                  </a:srgbClr>
                </a:solidFill>
                <a:latin typeface="210 옥탑방"/>
                <a:ea typeface="210 옥탑방"/>
              </a:rPr>
              <a:t>더욱 즐겁게 만들어줍니다.</a:t>
            </a:r>
          </a:p>
          <a:p>
            <a:pPr>
              <a:lnSpc>
                <a:spcPts val="5498"/>
              </a:lnSpc>
            </a:pPr>
            <a:endParaRPr lang="en-US" sz="3593" spc="35">
              <a:solidFill>
                <a:srgbClr val="FFFFFF">
                  <a:alpha val="81961"/>
                </a:srgbClr>
              </a:solidFill>
              <a:latin typeface="210 옥탑방"/>
              <a:ea typeface="210 옥탑방"/>
            </a:endParaRPr>
          </a:p>
          <a:p>
            <a:pPr marL="775878" lvl="1" indent="-387939" algn="l">
              <a:lnSpc>
                <a:spcPts val="5498"/>
              </a:lnSpc>
              <a:buFont typeface="Arial"/>
              <a:buChar char="•"/>
            </a:pPr>
            <a:r>
              <a:rPr lang="en-US" sz="3593" spc="35">
                <a:solidFill>
                  <a:srgbClr val="FFFFFF">
                    <a:alpha val="81961"/>
                  </a:srgbClr>
                </a:solidFill>
                <a:ea typeface="210 옥탑방"/>
              </a:rPr>
              <a:t>개인적인 취향을 중시하며 사용자들에게 특별한 영화 탐험을 제안하는 </a:t>
            </a:r>
            <a:r>
              <a:rPr lang="en-US" sz="3593" spc="35">
                <a:solidFill>
                  <a:srgbClr val="D40C0C">
                    <a:alpha val="81961"/>
                  </a:srgbClr>
                </a:solidFill>
                <a:latin typeface="210 옥탑방"/>
              </a:rPr>
              <a:t>PERSONAL MOVIE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99833" y="1788291"/>
            <a:ext cx="6687514" cy="8025017"/>
          </a:xfrm>
          <a:custGeom>
            <a:avLst/>
            <a:gdLst/>
            <a:ahLst/>
            <a:cxnLst/>
            <a:rect l="l" t="t" r="r" b="b"/>
            <a:pathLst>
              <a:path w="6687514" h="8025017">
                <a:moveTo>
                  <a:pt x="0" y="0"/>
                </a:moveTo>
                <a:lnTo>
                  <a:pt x="6687514" y="0"/>
                </a:lnTo>
                <a:lnTo>
                  <a:pt x="6687514" y="8025017"/>
                </a:lnTo>
                <a:lnTo>
                  <a:pt x="0" y="8025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479654" y="1788291"/>
            <a:ext cx="6791504" cy="5138231"/>
          </a:xfrm>
          <a:custGeom>
            <a:avLst/>
            <a:gdLst/>
            <a:ahLst/>
            <a:cxnLst/>
            <a:rect l="l" t="t" r="r" b="b"/>
            <a:pathLst>
              <a:path w="6791504" h="5138231">
                <a:moveTo>
                  <a:pt x="0" y="0"/>
                </a:moveTo>
                <a:lnTo>
                  <a:pt x="6791504" y="0"/>
                </a:lnTo>
                <a:lnTo>
                  <a:pt x="6791504" y="5138231"/>
                </a:lnTo>
                <a:lnTo>
                  <a:pt x="0" y="51382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544512"/>
            <a:ext cx="1313663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ea typeface="210 옥탑방"/>
              </a:rPr>
              <a:t>영화 추천 알고리즘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528890" y="791751"/>
            <a:ext cx="7445975" cy="8703498"/>
          </a:xfrm>
          <a:custGeom>
            <a:avLst/>
            <a:gdLst/>
            <a:ahLst/>
            <a:cxnLst/>
            <a:rect l="l" t="t" r="r" b="b"/>
            <a:pathLst>
              <a:path w="7445975" h="8703498">
                <a:moveTo>
                  <a:pt x="0" y="0"/>
                </a:moveTo>
                <a:lnTo>
                  <a:pt x="7445976" y="0"/>
                </a:lnTo>
                <a:lnTo>
                  <a:pt x="7445976" y="8703498"/>
                </a:lnTo>
                <a:lnTo>
                  <a:pt x="0" y="8703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544512"/>
            <a:ext cx="1313663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ea typeface="210 옥탑방"/>
              </a:rPr>
              <a:t>영화 추천 페이지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89761" y="1961124"/>
            <a:ext cx="8139896" cy="7544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37"/>
              </a:lnSpc>
            </a:pPr>
            <a:r>
              <a:rPr lang="en-US" sz="3033">
                <a:solidFill>
                  <a:srgbClr val="FFFFFF"/>
                </a:solidFill>
                <a:latin typeface="210 옥탑방"/>
                <a:ea typeface="210 옥탑방"/>
              </a:rPr>
              <a:t>1. 오늘의 추천영화(추천 알고리즘) </a:t>
            </a:r>
          </a:p>
          <a:p>
            <a:pPr>
              <a:lnSpc>
                <a:spcPts val="6037"/>
              </a:lnSpc>
            </a:pPr>
            <a:r>
              <a:rPr lang="en-US" sz="3033">
                <a:solidFill>
                  <a:srgbClr val="FFFFFF"/>
                </a:solidFill>
                <a:latin typeface="210 옥탑방"/>
              </a:rPr>
              <a:t> </a:t>
            </a:r>
            <a:r>
              <a:rPr lang="en-US" sz="3033">
                <a:solidFill>
                  <a:srgbClr val="FFFFFF"/>
                </a:solidFill>
                <a:ea typeface="210 옥탑방"/>
              </a:rPr>
              <a:t>유저 </a:t>
            </a:r>
            <a:r>
              <a:rPr lang="en-US" sz="3033">
                <a:solidFill>
                  <a:srgbClr val="D40C0C"/>
                </a:solidFill>
                <a:latin typeface="210 옥탑방"/>
                <a:ea typeface="210 옥탑방"/>
              </a:rPr>
              <a:t>연령대, 성별</a:t>
            </a:r>
            <a:r>
              <a:rPr lang="en-US" sz="3033">
                <a:solidFill>
                  <a:srgbClr val="FFFFFF"/>
                </a:solidFill>
                <a:latin typeface="210 옥탑방"/>
                <a:ea typeface="210 옥탑방"/>
              </a:rPr>
              <a:t> 고려 -&gt; 다른 유저들이 찜한 영화</a:t>
            </a:r>
          </a:p>
          <a:p>
            <a:pPr>
              <a:lnSpc>
                <a:spcPts val="6037"/>
              </a:lnSpc>
            </a:pPr>
            <a:r>
              <a:rPr lang="en-US" sz="3033">
                <a:solidFill>
                  <a:srgbClr val="FFFFFF"/>
                </a:solidFill>
                <a:latin typeface="210 옥탑방"/>
              </a:rPr>
              <a:t> </a:t>
            </a:r>
            <a:r>
              <a:rPr lang="en-US" sz="3033">
                <a:solidFill>
                  <a:srgbClr val="FFFFFF"/>
                </a:solidFill>
                <a:ea typeface="210 옥탑방"/>
              </a:rPr>
              <a:t>의 목록을 </a:t>
            </a:r>
            <a:r>
              <a:rPr lang="en-US" sz="3033">
                <a:solidFill>
                  <a:srgbClr val="D40C0C"/>
                </a:solidFill>
                <a:ea typeface="210 옥탑방"/>
              </a:rPr>
              <a:t>좋아요순</a:t>
            </a:r>
            <a:r>
              <a:rPr lang="en-US" sz="3033">
                <a:solidFill>
                  <a:srgbClr val="FFFFFF"/>
                </a:solidFill>
                <a:ea typeface="210 옥탑방"/>
              </a:rPr>
              <a:t>으로 각각 정렬하여 서로 중복되</a:t>
            </a:r>
          </a:p>
          <a:p>
            <a:pPr>
              <a:lnSpc>
                <a:spcPts val="6037"/>
              </a:lnSpc>
            </a:pPr>
            <a:r>
              <a:rPr lang="en-US" sz="3033">
                <a:solidFill>
                  <a:srgbClr val="FFFFFF"/>
                </a:solidFill>
                <a:latin typeface="210 옥탑방"/>
              </a:rPr>
              <a:t> </a:t>
            </a:r>
            <a:r>
              <a:rPr lang="en-US" sz="3033">
                <a:solidFill>
                  <a:srgbClr val="FFFFFF"/>
                </a:solidFill>
                <a:ea typeface="210 옥탑방"/>
              </a:rPr>
              <a:t>는 영화를 우선적으로 추천</a:t>
            </a:r>
          </a:p>
          <a:p>
            <a:pPr>
              <a:lnSpc>
                <a:spcPts val="6037"/>
              </a:lnSpc>
            </a:pPr>
            <a:endParaRPr lang="en-US" sz="3033">
              <a:solidFill>
                <a:srgbClr val="FFFFFF"/>
              </a:solidFill>
              <a:ea typeface="210 옥탑방"/>
            </a:endParaRPr>
          </a:p>
          <a:p>
            <a:pPr>
              <a:lnSpc>
                <a:spcPts val="6037"/>
              </a:lnSpc>
            </a:pPr>
            <a:r>
              <a:rPr lang="en-US" sz="3033">
                <a:solidFill>
                  <a:srgbClr val="FFFFFF"/>
                </a:solidFill>
                <a:latin typeface="210 옥탑방"/>
              </a:rPr>
              <a:t>2. </a:t>
            </a:r>
            <a:r>
              <a:rPr lang="en-US" sz="3033">
                <a:solidFill>
                  <a:srgbClr val="FFFFFF"/>
                </a:solidFill>
                <a:ea typeface="210 옥탑방"/>
              </a:rPr>
              <a:t>좋아요순 영화 추천 </a:t>
            </a:r>
          </a:p>
          <a:p>
            <a:pPr>
              <a:lnSpc>
                <a:spcPts val="6037"/>
              </a:lnSpc>
            </a:pPr>
            <a:r>
              <a:rPr lang="en-US" sz="3033">
                <a:solidFill>
                  <a:srgbClr val="FFFFFF"/>
                </a:solidFill>
                <a:latin typeface="210 옥탑방"/>
              </a:rPr>
              <a:t> </a:t>
            </a:r>
            <a:r>
              <a:rPr lang="en-US" sz="3033">
                <a:solidFill>
                  <a:srgbClr val="D40C0C"/>
                </a:solidFill>
                <a:ea typeface="210 옥탑방"/>
              </a:rPr>
              <a:t>좋아요</a:t>
            </a:r>
            <a:r>
              <a:rPr lang="en-US" sz="3033">
                <a:solidFill>
                  <a:srgbClr val="FFFFFF"/>
                </a:solidFill>
                <a:ea typeface="210 옥탑방"/>
              </a:rPr>
              <a:t>가 가장 많은 영화를 우선적으로 추천</a:t>
            </a:r>
          </a:p>
          <a:p>
            <a:pPr>
              <a:lnSpc>
                <a:spcPts val="6037"/>
              </a:lnSpc>
            </a:pPr>
            <a:endParaRPr lang="en-US" sz="3033">
              <a:solidFill>
                <a:srgbClr val="FFFFFF"/>
              </a:solidFill>
              <a:ea typeface="210 옥탑방"/>
            </a:endParaRPr>
          </a:p>
          <a:p>
            <a:pPr>
              <a:lnSpc>
                <a:spcPts val="6037"/>
              </a:lnSpc>
            </a:pPr>
            <a:r>
              <a:rPr lang="en-US" sz="3033">
                <a:solidFill>
                  <a:srgbClr val="FFFFFF"/>
                </a:solidFill>
                <a:latin typeface="210 옥탑방"/>
              </a:rPr>
              <a:t>3. </a:t>
            </a:r>
            <a:r>
              <a:rPr lang="en-US" sz="3033">
                <a:solidFill>
                  <a:srgbClr val="FFFFFF"/>
                </a:solidFill>
                <a:ea typeface="210 옥탑방"/>
              </a:rPr>
              <a:t>댓글순 영화 추천 </a:t>
            </a:r>
          </a:p>
          <a:p>
            <a:pPr>
              <a:lnSpc>
                <a:spcPts val="6037"/>
              </a:lnSpc>
            </a:pPr>
            <a:r>
              <a:rPr lang="en-US" sz="3033">
                <a:solidFill>
                  <a:srgbClr val="FFFFFF"/>
                </a:solidFill>
                <a:latin typeface="210 옥탑방"/>
              </a:rPr>
              <a:t>  </a:t>
            </a:r>
            <a:r>
              <a:rPr lang="en-US" sz="3033">
                <a:solidFill>
                  <a:srgbClr val="D40C0C"/>
                </a:solidFill>
                <a:ea typeface="210 옥탑방"/>
              </a:rPr>
              <a:t>댓글</a:t>
            </a:r>
            <a:r>
              <a:rPr lang="en-US" sz="3033">
                <a:solidFill>
                  <a:srgbClr val="FFFFFF"/>
                </a:solidFill>
                <a:ea typeface="210 옥탑방"/>
              </a:rPr>
              <a:t>이 가장 많은 영화를 우선적으로 추천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76578" y="3322326"/>
            <a:ext cx="9568996" cy="6164985"/>
          </a:xfrm>
          <a:custGeom>
            <a:avLst/>
            <a:gdLst/>
            <a:ahLst/>
            <a:cxnLst/>
            <a:rect l="l" t="t" r="r" b="b"/>
            <a:pathLst>
              <a:path w="9568996" h="6164985">
                <a:moveTo>
                  <a:pt x="0" y="0"/>
                </a:moveTo>
                <a:lnTo>
                  <a:pt x="9568996" y="0"/>
                </a:lnTo>
                <a:lnTo>
                  <a:pt x="9568996" y="6164985"/>
                </a:lnTo>
                <a:lnTo>
                  <a:pt x="0" y="6164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138586" y="3322326"/>
            <a:ext cx="4420829" cy="6164985"/>
          </a:xfrm>
          <a:custGeom>
            <a:avLst/>
            <a:gdLst/>
            <a:ahLst/>
            <a:cxnLst/>
            <a:rect l="l" t="t" r="r" b="b"/>
            <a:pathLst>
              <a:path w="4420829" h="6164985">
                <a:moveTo>
                  <a:pt x="0" y="0"/>
                </a:moveTo>
                <a:lnTo>
                  <a:pt x="4420830" y="0"/>
                </a:lnTo>
                <a:lnTo>
                  <a:pt x="4420830" y="6164985"/>
                </a:lnTo>
                <a:lnTo>
                  <a:pt x="0" y="6164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3050" t="-26122" r="-63434" b="-259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801122" y="2259600"/>
            <a:ext cx="417482" cy="480367"/>
          </a:xfrm>
          <a:custGeom>
            <a:avLst/>
            <a:gdLst/>
            <a:ahLst/>
            <a:cxnLst/>
            <a:rect l="l" t="t" r="r" b="b"/>
            <a:pathLst>
              <a:path w="417482" h="480367">
                <a:moveTo>
                  <a:pt x="0" y="0"/>
                </a:moveTo>
                <a:lnTo>
                  <a:pt x="417482" y="0"/>
                </a:lnTo>
                <a:lnTo>
                  <a:pt x="417482" y="480367"/>
                </a:lnTo>
                <a:lnTo>
                  <a:pt x="0" y="480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544512"/>
            <a:ext cx="1313663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ea typeface="210 옥탑방"/>
              </a:rPr>
              <a:t>영화 이상형 월드컵 페이지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21791" y="1817312"/>
            <a:ext cx="10150448" cy="92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59"/>
              </a:lnSpc>
            </a:pPr>
            <a:r>
              <a:rPr lang="en-US" sz="3999">
                <a:solidFill>
                  <a:srgbClr val="FFFFFF"/>
                </a:solidFill>
                <a:latin typeface="210 옥탑방"/>
                <a:ea typeface="210 옥탑방"/>
              </a:rPr>
              <a:t>영화 이상형 월드컵 8강전, 1등 영화 페이지 구현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114015" y="649287"/>
            <a:ext cx="9487327" cy="9085121"/>
          </a:xfrm>
          <a:custGeom>
            <a:avLst/>
            <a:gdLst/>
            <a:ahLst/>
            <a:cxnLst/>
            <a:rect l="l" t="t" r="r" b="b"/>
            <a:pathLst>
              <a:path w="9487327" h="9085121">
                <a:moveTo>
                  <a:pt x="0" y="0"/>
                </a:moveTo>
                <a:lnTo>
                  <a:pt x="9487327" y="0"/>
                </a:lnTo>
                <a:lnTo>
                  <a:pt x="9487327" y="9085122"/>
                </a:lnTo>
                <a:lnTo>
                  <a:pt x="0" y="90851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544512"/>
            <a:ext cx="1313663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ea typeface="210 옥탑방"/>
              </a:rPr>
              <a:t>영화 이상형 월드컵 페이지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34125" y="3286890"/>
            <a:ext cx="6362890" cy="3951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59"/>
              </a:lnSpc>
            </a:pPr>
            <a:r>
              <a:rPr lang="en-US" sz="3999">
                <a:solidFill>
                  <a:srgbClr val="FFFFFF"/>
                </a:solidFill>
                <a:ea typeface="210 옥탑방"/>
              </a:rPr>
              <a:t>우승 영화와 관련된 영화 추천</a:t>
            </a:r>
          </a:p>
          <a:p>
            <a:pPr marL="863599" lvl="1" indent="-431800">
              <a:lnSpc>
                <a:spcPts val="795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ea typeface="210 옥탑방"/>
              </a:rPr>
              <a:t>해당 장르별 추천</a:t>
            </a:r>
          </a:p>
          <a:p>
            <a:pPr marL="863599" lvl="1" indent="-431800">
              <a:lnSpc>
                <a:spcPts val="795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ea typeface="210 옥탑방"/>
              </a:rPr>
              <a:t>해당 배우별 추천</a:t>
            </a:r>
          </a:p>
          <a:p>
            <a:pPr marL="863599" lvl="1" indent="-431800">
              <a:lnSpc>
                <a:spcPts val="795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ea typeface="210 옥탑방"/>
              </a:rPr>
              <a:t>해당 감독별 추천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71500" y="-381000"/>
            <a:ext cx="19431000" cy="4286250"/>
            <a:chOff x="0" y="0"/>
            <a:chExt cx="5117630" cy="11288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7629" cy="1128889"/>
            </a:xfrm>
            <a:custGeom>
              <a:avLst/>
              <a:gdLst/>
              <a:ahLst/>
              <a:cxnLst/>
              <a:rect l="l" t="t" r="r" b="b"/>
              <a:pathLst>
                <a:path w="5117629" h="1128889">
                  <a:moveTo>
                    <a:pt x="0" y="0"/>
                  </a:moveTo>
                  <a:lnTo>
                    <a:pt x="5117629" y="0"/>
                  </a:lnTo>
                  <a:lnTo>
                    <a:pt x="5117629" y="1128889"/>
                  </a:lnTo>
                  <a:lnTo>
                    <a:pt x="0" y="11288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117630" cy="1186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1505903"/>
            <a:ext cx="16230600" cy="7475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40"/>
              </a:lnSpc>
            </a:pPr>
            <a:r>
              <a:rPr lang="en-US" sz="18000" spc="-378" dirty="0">
                <a:solidFill>
                  <a:srgbClr val="D40C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 Compacta"/>
              </a:rPr>
              <a:t>NOW </a:t>
            </a:r>
          </a:p>
          <a:p>
            <a:pPr algn="ctr">
              <a:lnSpc>
                <a:spcPts val="19440"/>
              </a:lnSpc>
            </a:pPr>
            <a:r>
              <a:rPr lang="en-US" sz="18000" spc="-378" dirty="0">
                <a:solidFill>
                  <a:srgbClr val="D40C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 Compacta"/>
              </a:rPr>
              <a:t>PLAY </a:t>
            </a:r>
          </a:p>
          <a:p>
            <a:pPr marL="0" lvl="0" indent="0" algn="ctr">
              <a:lnSpc>
                <a:spcPts val="19440"/>
              </a:lnSpc>
            </a:pPr>
            <a:r>
              <a:rPr lang="en-US" sz="18000" spc="-378" dirty="0">
                <a:solidFill>
                  <a:srgbClr val="D40C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 Compacta"/>
              </a:rPr>
              <a:t>PERSONAL MOVIE!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14350" y="-217533"/>
            <a:ext cx="10070211" cy="11168440"/>
            <a:chOff x="0" y="0"/>
            <a:chExt cx="2652237" cy="29414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52237" cy="2941482"/>
            </a:xfrm>
            <a:custGeom>
              <a:avLst/>
              <a:gdLst/>
              <a:ahLst/>
              <a:cxnLst/>
              <a:rect l="l" t="t" r="r" b="b"/>
              <a:pathLst>
                <a:path w="2652237" h="2941482">
                  <a:moveTo>
                    <a:pt x="0" y="0"/>
                  </a:moveTo>
                  <a:lnTo>
                    <a:pt x="2652237" y="0"/>
                  </a:lnTo>
                  <a:lnTo>
                    <a:pt x="2652237" y="2941482"/>
                  </a:lnTo>
                  <a:lnTo>
                    <a:pt x="0" y="2941482"/>
                  </a:lnTo>
                  <a:close/>
                </a:path>
              </a:pathLst>
            </a:custGeom>
            <a:solidFill>
              <a:srgbClr val="E1E1E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2652237" cy="29510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087963" y="0"/>
            <a:ext cx="5777865" cy="10287000"/>
          </a:xfrm>
          <a:custGeom>
            <a:avLst/>
            <a:gdLst/>
            <a:ahLst/>
            <a:cxnLst/>
            <a:rect l="l" t="t" r="r" b="b"/>
            <a:pathLst>
              <a:path w="5777865" h="10287000">
                <a:moveTo>
                  <a:pt x="0" y="0"/>
                </a:moveTo>
                <a:lnTo>
                  <a:pt x="5777865" y="0"/>
                </a:lnTo>
                <a:lnTo>
                  <a:pt x="577786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12425" y="527050"/>
            <a:ext cx="7863464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99"/>
              </a:lnSpc>
              <a:spcBef>
                <a:spcPct val="0"/>
              </a:spcBef>
            </a:pPr>
            <a:r>
              <a:rPr lang="en-US" sz="9999" spc="-209" dirty="0" err="1">
                <a:solidFill>
                  <a:srgbClr val="191919"/>
                </a:solidFill>
                <a:ea typeface="210 옥탑방"/>
              </a:rPr>
              <a:t>업무분담</a:t>
            </a:r>
            <a:endParaRPr lang="en-US" sz="9999" spc="-209" dirty="0">
              <a:solidFill>
                <a:srgbClr val="191919"/>
              </a:solidFill>
              <a:ea typeface="210 옥탑방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732362" y="2347255"/>
            <a:ext cx="4663035" cy="3680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0"/>
              </a:lnSpc>
            </a:pPr>
            <a:r>
              <a:rPr lang="en-US" sz="2500" spc="25" dirty="0">
                <a:solidFill>
                  <a:srgbClr val="000000">
                    <a:alpha val="81961"/>
                  </a:srgbClr>
                </a:solidFill>
                <a:latin typeface="210 옥탑방" panose="020B0600000101010101" charset="-127"/>
                <a:ea typeface="210 옥탑방" panose="020B0600000101010101" charset="-127"/>
              </a:rPr>
              <a:t>Back-End </a:t>
            </a:r>
            <a:r>
              <a:rPr lang="en-US" sz="2500" spc="25" dirty="0" err="1">
                <a:solidFill>
                  <a:srgbClr val="000000">
                    <a:alpha val="81961"/>
                  </a:srgbClr>
                </a:solidFill>
                <a:latin typeface="210 옥탑방" panose="020B0600000101010101" charset="-127"/>
                <a:ea typeface="210 옥탑방" panose="020B0600000101010101" charset="-127"/>
              </a:rPr>
              <a:t>이해건</a:t>
            </a:r>
            <a:r>
              <a:rPr lang="en-US" sz="2500" spc="25" dirty="0">
                <a:solidFill>
                  <a:srgbClr val="000000">
                    <a:alpha val="81961"/>
                  </a:srgbClr>
                </a:solidFill>
                <a:latin typeface="210 옥탑방" panose="020B0600000101010101" charset="-127"/>
                <a:ea typeface="210 옥탑방" panose="020B0600000101010101" charset="-127"/>
              </a:rPr>
              <a:t>(</a:t>
            </a:r>
            <a:r>
              <a:rPr lang="en-US" sz="2500" spc="25" dirty="0" err="1">
                <a:solidFill>
                  <a:srgbClr val="000000">
                    <a:alpha val="81961"/>
                  </a:srgbClr>
                </a:solidFill>
                <a:latin typeface="210 옥탑방" panose="020B0600000101010101" charset="-127"/>
                <a:ea typeface="210 옥탑방" panose="020B0600000101010101" charset="-127"/>
              </a:rPr>
              <a:t>팀장</a:t>
            </a:r>
            <a:r>
              <a:rPr lang="en-US" sz="2500" spc="25" dirty="0">
                <a:solidFill>
                  <a:srgbClr val="000000">
                    <a:alpha val="81961"/>
                  </a:srgbClr>
                </a:solidFill>
                <a:latin typeface="210 옥탑방" panose="020B0600000101010101" charset="-127"/>
                <a:ea typeface="210 옥탑방" panose="020B0600000101010101" charset="-127"/>
              </a:rPr>
              <a:t>)</a:t>
            </a:r>
          </a:p>
          <a:p>
            <a:pPr marL="539751" lvl="1" indent="-269876">
              <a:lnSpc>
                <a:spcPts val="4100"/>
              </a:lnSpc>
              <a:buFont typeface="Arial"/>
              <a:buChar char="•"/>
            </a:pPr>
            <a:r>
              <a:rPr lang="en-US" sz="2500" spc="25" dirty="0">
                <a:solidFill>
                  <a:srgbClr val="000000">
                    <a:alpha val="81961"/>
                  </a:srgbClr>
                </a:solidFill>
                <a:latin typeface="210 옥탑방" panose="020B0600000101010101" charset="-127"/>
                <a:ea typeface="210 옥탑방" panose="020B0600000101010101" charset="-127"/>
              </a:rPr>
              <a:t>Back-End </a:t>
            </a:r>
            <a:r>
              <a:rPr lang="en-US" sz="2500" spc="25" dirty="0" err="1">
                <a:solidFill>
                  <a:srgbClr val="000000">
                    <a:alpha val="81961"/>
                  </a:srgbClr>
                </a:solidFill>
                <a:latin typeface="210 옥탑방" panose="020B0600000101010101" charset="-127"/>
                <a:ea typeface="210 옥탑방" panose="020B0600000101010101" charset="-127"/>
              </a:rPr>
              <a:t>작업</a:t>
            </a:r>
            <a:endParaRPr lang="en-US" sz="2500" spc="25" dirty="0">
              <a:solidFill>
                <a:srgbClr val="000000">
                  <a:alpha val="81961"/>
                </a:srgbClr>
              </a:solidFill>
              <a:latin typeface="210 옥탑방" panose="020B0600000101010101" charset="-127"/>
              <a:ea typeface="210 옥탑방" panose="020B0600000101010101" charset="-127"/>
            </a:endParaRPr>
          </a:p>
          <a:p>
            <a:pPr marL="539751" lvl="1" indent="-269876">
              <a:lnSpc>
                <a:spcPts val="4100"/>
              </a:lnSpc>
              <a:buFont typeface="Arial"/>
              <a:buChar char="•"/>
            </a:pPr>
            <a:r>
              <a:rPr lang="en-US" sz="2500" spc="25" dirty="0">
                <a:solidFill>
                  <a:srgbClr val="000000">
                    <a:alpha val="81961"/>
                  </a:srgbClr>
                </a:solidFill>
                <a:latin typeface="210 옥탑방" panose="020B0600000101010101" charset="-127"/>
                <a:ea typeface="210 옥탑방" panose="020B0600000101010101" charset="-127"/>
              </a:rPr>
              <a:t>API </a:t>
            </a:r>
            <a:r>
              <a:rPr lang="en-US" sz="2500" spc="25" dirty="0" err="1">
                <a:solidFill>
                  <a:srgbClr val="000000">
                    <a:alpha val="81961"/>
                  </a:srgbClr>
                </a:solidFill>
                <a:latin typeface="210 옥탑방" panose="020B0600000101010101" charset="-127"/>
                <a:ea typeface="210 옥탑방" panose="020B0600000101010101" charset="-127"/>
              </a:rPr>
              <a:t>데이터</a:t>
            </a:r>
            <a:r>
              <a:rPr lang="en-US" sz="2500" spc="25" dirty="0">
                <a:solidFill>
                  <a:srgbClr val="000000">
                    <a:alpha val="81961"/>
                  </a:srgbClr>
                </a:solidFill>
                <a:latin typeface="210 옥탑방" panose="020B0600000101010101" charset="-127"/>
                <a:ea typeface="210 옥탑방" panose="020B0600000101010101" charset="-127"/>
              </a:rPr>
              <a:t> </a:t>
            </a:r>
            <a:r>
              <a:rPr lang="en-US" sz="2500" spc="25" dirty="0" err="1">
                <a:solidFill>
                  <a:srgbClr val="000000">
                    <a:alpha val="81961"/>
                  </a:srgbClr>
                </a:solidFill>
                <a:latin typeface="210 옥탑방" panose="020B0600000101010101" charset="-127"/>
                <a:ea typeface="210 옥탑방" panose="020B0600000101010101" charset="-127"/>
              </a:rPr>
              <a:t>추출</a:t>
            </a:r>
            <a:endParaRPr lang="en-US" sz="2500" spc="25" dirty="0">
              <a:solidFill>
                <a:srgbClr val="000000">
                  <a:alpha val="81961"/>
                </a:srgbClr>
              </a:solidFill>
              <a:latin typeface="210 옥탑방" panose="020B0600000101010101" charset="-127"/>
              <a:ea typeface="210 옥탑방" panose="020B0600000101010101" charset="-127"/>
            </a:endParaRPr>
          </a:p>
          <a:p>
            <a:pPr marL="539751" lvl="1" indent="-269876">
              <a:lnSpc>
                <a:spcPts val="4100"/>
              </a:lnSpc>
              <a:buFont typeface="Arial"/>
              <a:buChar char="•"/>
            </a:pPr>
            <a:r>
              <a:rPr lang="en-US" sz="2500" spc="25" dirty="0">
                <a:solidFill>
                  <a:srgbClr val="000000">
                    <a:alpha val="81961"/>
                  </a:srgbClr>
                </a:solidFill>
                <a:latin typeface="210 옥탑방" panose="020B0600000101010101" charset="-127"/>
                <a:ea typeface="210 옥탑방" panose="020B0600000101010101" charset="-127"/>
              </a:rPr>
              <a:t>DB </a:t>
            </a:r>
            <a:r>
              <a:rPr lang="en-US" sz="2500" spc="25" dirty="0" err="1">
                <a:solidFill>
                  <a:srgbClr val="000000">
                    <a:alpha val="81961"/>
                  </a:srgbClr>
                </a:solidFill>
                <a:latin typeface="210 옥탑방" panose="020B0600000101010101" charset="-127"/>
                <a:ea typeface="210 옥탑방" panose="020B0600000101010101" charset="-127"/>
              </a:rPr>
              <a:t>설계</a:t>
            </a:r>
            <a:r>
              <a:rPr lang="en-US" sz="2500" spc="25" dirty="0">
                <a:solidFill>
                  <a:srgbClr val="000000">
                    <a:alpha val="81961"/>
                  </a:srgbClr>
                </a:solidFill>
                <a:latin typeface="210 옥탑방" panose="020B0600000101010101" charset="-127"/>
                <a:ea typeface="210 옥탑방" panose="020B0600000101010101" charset="-127"/>
              </a:rPr>
              <a:t> 및 </a:t>
            </a:r>
            <a:r>
              <a:rPr lang="en-US" sz="2500" spc="25" dirty="0" err="1">
                <a:solidFill>
                  <a:srgbClr val="000000">
                    <a:alpha val="81961"/>
                  </a:srgbClr>
                </a:solidFill>
                <a:latin typeface="210 옥탑방" panose="020B0600000101010101" charset="-127"/>
                <a:ea typeface="210 옥탑방" panose="020B0600000101010101" charset="-127"/>
              </a:rPr>
              <a:t>구현</a:t>
            </a:r>
            <a:endParaRPr lang="en-US" sz="2500" spc="25" dirty="0">
              <a:solidFill>
                <a:srgbClr val="000000">
                  <a:alpha val="81961"/>
                </a:srgbClr>
              </a:solidFill>
              <a:latin typeface="210 옥탑방" panose="020B0600000101010101" charset="-127"/>
              <a:ea typeface="210 옥탑방" panose="020B0600000101010101" charset="-127"/>
            </a:endParaRPr>
          </a:p>
          <a:p>
            <a:pPr marL="539751" lvl="1" indent="-269876">
              <a:lnSpc>
                <a:spcPts val="4100"/>
              </a:lnSpc>
              <a:buFont typeface="Arial"/>
              <a:buChar char="•"/>
            </a:pPr>
            <a:r>
              <a:rPr lang="en-US" sz="2500" spc="25" dirty="0" err="1">
                <a:solidFill>
                  <a:srgbClr val="000000">
                    <a:alpha val="81961"/>
                  </a:srgbClr>
                </a:solidFill>
                <a:latin typeface="210 옥탑방" panose="020B0600000101010101" charset="-127"/>
                <a:ea typeface="210 옥탑방" panose="020B0600000101010101" charset="-127"/>
              </a:rPr>
              <a:t>추천</a:t>
            </a:r>
            <a:r>
              <a:rPr lang="en-US" sz="2500" spc="25" dirty="0">
                <a:solidFill>
                  <a:srgbClr val="000000">
                    <a:alpha val="81961"/>
                  </a:srgbClr>
                </a:solidFill>
                <a:latin typeface="210 옥탑방" panose="020B0600000101010101" charset="-127"/>
                <a:ea typeface="210 옥탑방" panose="020B0600000101010101" charset="-127"/>
              </a:rPr>
              <a:t> </a:t>
            </a:r>
            <a:r>
              <a:rPr lang="en-US" sz="2500" spc="25" dirty="0" err="1">
                <a:solidFill>
                  <a:srgbClr val="000000">
                    <a:alpha val="81961"/>
                  </a:srgbClr>
                </a:solidFill>
                <a:latin typeface="210 옥탑방" panose="020B0600000101010101" charset="-127"/>
                <a:ea typeface="210 옥탑방" panose="020B0600000101010101" charset="-127"/>
              </a:rPr>
              <a:t>알고리즘</a:t>
            </a:r>
            <a:r>
              <a:rPr lang="en-US" sz="2500" spc="25" dirty="0">
                <a:solidFill>
                  <a:srgbClr val="000000">
                    <a:alpha val="81961"/>
                  </a:srgbClr>
                </a:solidFill>
                <a:latin typeface="210 옥탑방" panose="020B0600000101010101" charset="-127"/>
                <a:ea typeface="210 옥탑방" panose="020B0600000101010101" charset="-127"/>
              </a:rPr>
              <a:t> </a:t>
            </a:r>
            <a:r>
              <a:rPr lang="en-US" sz="2500" spc="25" dirty="0" err="1">
                <a:solidFill>
                  <a:srgbClr val="000000">
                    <a:alpha val="81961"/>
                  </a:srgbClr>
                </a:solidFill>
                <a:latin typeface="210 옥탑방" panose="020B0600000101010101" charset="-127"/>
                <a:ea typeface="210 옥탑방" panose="020B0600000101010101" charset="-127"/>
              </a:rPr>
              <a:t>구현</a:t>
            </a:r>
            <a:endParaRPr lang="en-US" sz="2500" spc="25" dirty="0">
              <a:solidFill>
                <a:srgbClr val="000000">
                  <a:alpha val="81961"/>
                </a:srgbClr>
              </a:solidFill>
              <a:latin typeface="210 옥탑방" panose="020B0600000101010101" charset="-127"/>
              <a:ea typeface="210 옥탑방" panose="020B0600000101010101" charset="-127"/>
            </a:endParaRPr>
          </a:p>
          <a:p>
            <a:pPr marL="539751" lvl="1" indent="-269876">
              <a:lnSpc>
                <a:spcPts val="4100"/>
              </a:lnSpc>
              <a:buFont typeface="Arial"/>
              <a:buChar char="•"/>
            </a:pPr>
            <a:r>
              <a:rPr lang="en-US" sz="2500" spc="25" dirty="0" err="1">
                <a:solidFill>
                  <a:srgbClr val="000000">
                    <a:alpha val="81961"/>
                  </a:srgbClr>
                </a:solidFill>
                <a:latin typeface="210 옥탑방" panose="020B0600000101010101" charset="-127"/>
                <a:ea typeface="210 옥탑방" panose="020B0600000101010101" charset="-127"/>
              </a:rPr>
              <a:t>이상형</a:t>
            </a:r>
            <a:r>
              <a:rPr lang="en-US" sz="2500" spc="25" dirty="0">
                <a:solidFill>
                  <a:srgbClr val="000000">
                    <a:alpha val="81961"/>
                  </a:srgbClr>
                </a:solidFill>
                <a:latin typeface="210 옥탑방" panose="020B0600000101010101" charset="-127"/>
                <a:ea typeface="210 옥탑방" panose="020B0600000101010101" charset="-127"/>
              </a:rPr>
              <a:t> </a:t>
            </a:r>
            <a:r>
              <a:rPr lang="en-US" sz="2500" spc="25" dirty="0" err="1">
                <a:solidFill>
                  <a:srgbClr val="000000">
                    <a:alpha val="81961"/>
                  </a:srgbClr>
                </a:solidFill>
                <a:latin typeface="210 옥탑방" panose="020B0600000101010101" charset="-127"/>
                <a:ea typeface="210 옥탑방" panose="020B0600000101010101" charset="-127"/>
              </a:rPr>
              <a:t>월드컵</a:t>
            </a:r>
            <a:r>
              <a:rPr lang="en-US" sz="2500" spc="25" dirty="0">
                <a:solidFill>
                  <a:srgbClr val="000000">
                    <a:alpha val="81961"/>
                  </a:srgbClr>
                </a:solidFill>
                <a:latin typeface="210 옥탑방" panose="020B0600000101010101" charset="-127"/>
                <a:ea typeface="210 옥탑방" panose="020B0600000101010101" charset="-127"/>
              </a:rPr>
              <a:t> </a:t>
            </a:r>
            <a:r>
              <a:rPr lang="en-US" sz="2500" spc="25" dirty="0" err="1">
                <a:solidFill>
                  <a:srgbClr val="000000">
                    <a:alpha val="81961"/>
                  </a:srgbClr>
                </a:solidFill>
                <a:latin typeface="210 옥탑방" panose="020B0600000101010101" charset="-127"/>
                <a:ea typeface="210 옥탑방" panose="020B0600000101010101" charset="-127"/>
              </a:rPr>
              <a:t>구현</a:t>
            </a:r>
            <a:endParaRPr lang="en-US" sz="2500" spc="25" dirty="0">
              <a:solidFill>
                <a:srgbClr val="000000">
                  <a:alpha val="81961"/>
                </a:srgbClr>
              </a:solidFill>
              <a:latin typeface="210 옥탑방" panose="020B0600000101010101" charset="-127"/>
              <a:ea typeface="210 옥탑방" panose="020B0600000101010101" charset="-127"/>
            </a:endParaRPr>
          </a:p>
          <a:p>
            <a:pPr marL="0" lvl="0" indent="0" algn="l">
              <a:lnSpc>
                <a:spcPts val="4100"/>
              </a:lnSpc>
            </a:pPr>
            <a:endParaRPr lang="en-US" sz="2500" spc="25" dirty="0">
              <a:solidFill>
                <a:srgbClr val="000000">
                  <a:alpha val="81961"/>
                </a:srgbClr>
              </a:solidFill>
              <a:latin typeface="210 옥탑방" panose="020B0600000101010101" charset="-127"/>
              <a:ea typeface="210 옥탑방" panose="020B0600000101010101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732362" y="6482035"/>
            <a:ext cx="4663035" cy="3154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0"/>
              </a:lnSpc>
            </a:pPr>
            <a:r>
              <a:rPr lang="en-US" sz="2500" spc="25" dirty="0">
                <a:solidFill>
                  <a:srgbClr val="000000">
                    <a:alpha val="81961"/>
                  </a:srgbClr>
                </a:solidFill>
                <a:latin typeface="210 옥탑방" panose="020B0600000101010101" charset="-127"/>
                <a:ea typeface="210 옥탑방" panose="020B0600000101010101" charset="-127"/>
              </a:rPr>
              <a:t>Front-End </a:t>
            </a:r>
            <a:r>
              <a:rPr lang="en-US" sz="2500" spc="25" dirty="0" err="1">
                <a:solidFill>
                  <a:srgbClr val="000000">
                    <a:alpha val="81961"/>
                  </a:srgbClr>
                </a:solidFill>
                <a:latin typeface="210 옥탑방" panose="020B0600000101010101" charset="-127"/>
                <a:ea typeface="210 옥탑방" panose="020B0600000101010101" charset="-127"/>
              </a:rPr>
              <a:t>현지혜</a:t>
            </a:r>
            <a:r>
              <a:rPr lang="en-US" sz="2500" spc="25" dirty="0">
                <a:solidFill>
                  <a:srgbClr val="000000">
                    <a:alpha val="81961"/>
                  </a:srgbClr>
                </a:solidFill>
                <a:latin typeface="210 옥탑방" panose="020B0600000101010101" charset="-127"/>
                <a:ea typeface="210 옥탑방" panose="020B0600000101010101" charset="-127"/>
              </a:rPr>
              <a:t>(</a:t>
            </a:r>
            <a:r>
              <a:rPr lang="en-US" sz="2500" spc="25" dirty="0" err="1">
                <a:solidFill>
                  <a:srgbClr val="000000">
                    <a:alpha val="81961"/>
                  </a:srgbClr>
                </a:solidFill>
                <a:latin typeface="210 옥탑방" panose="020B0600000101010101" charset="-127"/>
                <a:ea typeface="210 옥탑방" panose="020B0600000101010101" charset="-127"/>
              </a:rPr>
              <a:t>팀원</a:t>
            </a:r>
            <a:r>
              <a:rPr lang="en-US" sz="2500" spc="25" dirty="0">
                <a:solidFill>
                  <a:srgbClr val="000000">
                    <a:alpha val="81961"/>
                  </a:srgbClr>
                </a:solidFill>
                <a:latin typeface="210 옥탑방" panose="020B0600000101010101" charset="-127"/>
                <a:ea typeface="210 옥탑방" panose="020B0600000101010101" charset="-127"/>
              </a:rPr>
              <a:t>)</a:t>
            </a:r>
          </a:p>
          <a:p>
            <a:pPr marL="539751" lvl="1" indent="-269876">
              <a:lnSpc>
                <a:spcPts val="4100"/>
              </a:lnSpc>
              <a:buFont typeface="Arial"/>
              <a:buChar char="•"/>
            </a:pPr>
            <a:r>
              <a:rPr lang="en-US" sz="2500" spc="25" dirty="0">
                <a:solidFill>
                  <a:srgbClr val="000000">
                    <a:alpha val="81961"/>
                  </a:srgbClr>
                </a:solidFill>
                <a:latin typeface="210 옥탑방" panose="020B0600000101010101" charset="-127"/>
                <a:ea typeface="210 옥탑방" panose="020B0600000101010101" charset="-127"/>
              </a:rPr>
              <a:t>Front-End </a:t>
            </a:r>
            <a:r>
              <a:rPr lang="en-US" sz="2500" spc="25" dirty="0" err="1">
                <a:solidFill>
                  <a:srgbClr val="000000">
                    <a:alpha val="81961"/>
                  </a:srgbClr>
                </a:solidFill>
                <a:latin typeface="210 옥탑방" panose="020B0600000101010101" charset="-127"/>
                <a:ea typeface="210 옥탑방" panose="020B0600000101010101" charset="-127"/>
              </a:rPr>
              <a:t>작업</a:t>
            </a:r>
            <a:endParaRPr lang="en-US" sz="2500" spc="25" dirty="0">
              <a:solidFill>
                <a:srgbClr val="000000">
                  <a:alpha val="81961"/>
                </a:srgbClr>
              </a:solidFill>
              <a:latin typeface="210 옥탑방" panose="020B0600000101010101" charset="-127"/>
              <a:ea typeface="210 옥탑방" panose="020B0600000101010101" charset="-127"/>
            </a:endParaRPr>
          </a:p>
          <a:p>
            <a:pPr marL="539751" lvl="1" indent="-269876">
              <a:lnSpc>
                <a:spcPts val="4100"/>
              </a:lnSpc>
              <a:buFont typeface="Arial"/>
              <a:buChar char="•"/>
            </a:pPr>
            <a:r>
              <a:rPr lang="en-US" sz="2500" spc="25" dirty="0">
                <a:solidFill>
                  <a:srgbClr val="000000">
                    <a:alpha val="81961"/>
                  </a:srgbClr>
                </a:solidFill>
                <a:latin typeface="210 옥탑방" panose="020B0600000101010101" charset="-127"/>
                <a:ea typeface="210 옥탑방" panose="020B0600000101010101" charset="-127"/>
              </a:rPr>
              <a:t>UI/UX </a:t>
            </a:r>
            <a:r>
              <a:rPr lang="en-US" sz="2500" spc="25" dirty="0" err="1">
                <a:solidFill>
                  <a:srgbClr val="000000">
                    <a:alpha val="81961"/>
                  </a:srgbClr>
                </a:solidFill>
                <a:latin typeface="210 옥탑방" panose="020B0600000101010101" charset="-127"/>
                <a:ea typeface="210 옥탑방" panose="020B0600000101010101" charset="-127"/>
              </a:rPr>
              <a:t>개발</a:t>
            </a:r>
            <a:endParaRPr lang="en-US" sz="2500" spc="25" dirty="0">
              <a:solidFill>
                <a:srgbClr val="000000">
                  <a:alpha val="81961"/>
                </a:srgbClr>
              </a:solidFill>
              <a:latin typeface="210 옥탑방" panose="020B0600000101010101" charset="-127"/>
              <a:ea typeface="210 옥탑방" panose="020B0600000101010101" charset="-127"/>
            </a:endParaRPr>
          </a:p>
          <a:p>
            <a:pPr marL="539751" lvl="1" indent="-269876">
              <a:lnSpc>
                <a:spcPts val="4100"/>
              </a:lnSpc>
              <a:buFont typeface="Arial"/>
              <a:buChar char="•"/>
            </a:pPr>
            <a:r>
              <a:rPr lang="en-US" sz="2500" spc="25" dirty="0">
                <a:solidFill>
                  <a:srgbClr val="000000">
                    <a:alpha val="81961"/>
                  </a:srgbClr>
                </a:solidFill>
                <a:latin typeface="210 옥탑방" panose="020B0600000101010101" charset="-127"/>
                <a:ea typeface="210 옥탑방" panose="020B0600000101010101" charset="-127"/>
              </a:rPr>
              <a:t>웹 </a:t>
            </a:r>
            <a:r>
              <a:rPr lang="en-US" sz="2500" spc="25" dirty="0" err="1">
                <a:solidFill>
                  <a:srgbClr val="000000">
                    <a:alpha val="81961"/>
                  </a:srgbClr>
                </a:solidFill>
                <a:latin typeface="210 옥탑방" panose="020B0600000101010101" charset="-127"/>
                <a:ea typeface="210 옥탑방" panose="020B0600000101010101" charset="-127"/>
              </a:rPr>
              <a:t>사이트</a:t>
            </a:r>
            <a:r>
              <a:rPr lang="en-US" sz="2500" spc="25" dirty="0">
                <a:solidFill>
                  <a:srgbClr val="000000">
                    <a:alpha val="81961"/>
                  </a:srgbClr>
                </a:solidFill>
                <a:latin typeface="210 옥탑방" panose="020B0600000101010101" charset="-127"/>
                <a:ea typeface="210 옥탑방" panose="020B0600000101010101" charset="-127"/>
              </a:rPr>
              <a:t> 맵 </a:t>
            </a:r>
            <a:r>
              <a:rPr lang="en-US" sz="2500" spc="25" dirty="0" err="1">
                <a:solidFill>
                  <a:srgbClr val="000000">
                    <a:alpha val="81961"/>
                  </a:srgbClr>
                </a:solidFill>
                <a:latin typeface="210 옥탑방" panose="020B0600000101010101" charset="-127"/>
                <a:ea typeface="210 옥탑방" panose="020B0600000101010101" charset="-127"/>
              </a:rPr>
              <a:t>구성</a:t>
            </a:r>
            <a:endParaRPr lang="en-US" sz="2500" spc="25" dirty="0">
              <a:solidFill>
                <a:srgbClr val="000000">
                  <a:alpha val="81961"/>
                </a:srgbClr>
              </a:solidFill>
              <a:latin typeface="210 옥탑방" panose="020B0600000101010101" charset="-127"/>
              <a:ea typeface="210 옥탑방" panose="020B0600000101010101" charset="-127"/>
            </a:endParaRPr>
          </a:p>
          <a:p>
            <a:pPr marL="539751" lvl="1" indent="-269876">
              <a:lnSpc>
                <a:spcPts val="4100"/>
              </a:lnSpc>
              <a:buFont typeface="Arial"/>
              <a:buChar char="•"/>
            </a:pPr>
            <a:r>
              <a:rPr lang="en-US" sz="2500" spc="25" dirty="0" err="1">
                <a:solidFill>
                  <a:srgbClr val="000000">
                    <a:alpha val="81961"/>
                  </a:srgbClr>
                </a:solidFill>
                <a:latin typeface="210 옥탑방" panose="020B0600000101010101" charset="-127"/>
                <a:ea typeface="210 옥탑방" panose="020B0600000101010101" charset="-127"/>
              </a:rPr>
              <a:t>로그인</a:t>
            </a:r>
            <a:r>
              <a:rPr lang="en-US" sz="2500" spc="25" dirty="0">
                <a:solidFill>
                  <a:srgbClr val="000000">
                    <a:alpha val="81961"/>
                  </a:srgbClr>
                </a:solidFill>
                <a:latin typeface="210 옥탑방" panose="020B0600000101010101" charset="-127"/>
                <a:ea typeface="210 옥탑방" panose="020B0600000101010101" charset="-127"/>
              </a:rPr>
              <a:t> 및 </a:t>
            </a:r>
            <a:r>
              <a:rPr lang="en-US" sz="2500" spc="25" dirty="0" err="1">
                <a:solidFill>
                  <a:srgbClr val="000000">
                    <a:alpha val="81961"/>
                  </a:srgbClr>
                </a:solidFill>
                <a:latin typeface="210 옥탑방" panose="020B0600000101010101" charset="-127"/>
                <a:ea typeface="210 옥탑방" panose="020B0600000101010101" charset="-127"/>
              </a:rPr>
              <a:t>회원가입</a:t>
            </a:r>
            <a:r>
              <a:rPr lang="en-US" sz="2500" spc="25" dirty="0">
                <a:solidFill>
                  <a:srgbClr val="000000">
                    <a:alpha val="81961"/>
                  </a:srgbClr>
                </a:solidFill>
                <a:latin typeface="210 옥탑방" panose="020B0600000101010101" charset="-127"/>
                <a:ea typeface="210 옥탑방" panose="020B0600000101010101" charset="-127"/>
              </a:rPr>
              <a:t> </a:t>
            </a:r>
            <a:r>
              <a:rPr lang="en-US" sz="2500" spc="25" dirty="0" err="1">
                <a:solidFill>
                  <a:srgbClr val="000000">
                    <a:alpha val="81961"/>
                  </a:srgbClr>
                </a:solidFill>
                <a:latin typeface="210 옥탑방" panose="020B0600000101010101" charset="-127"/>
                <a:ea typeface="210 옥탑방" panose="020B0600000101010101" charset="-127"/>
              </a:rPr>
              <a:t>모델</a:t>
            </a:r>
            <a:r>
              <a:rPr lang="en-US" sz="2500" spc="25" dirty="0">
                <a:solidFill>
                  <a:srgbClr val="000000">
                    <a:alpha val="81961"/>
                  </a:srgbClr>
                </a:solidFill>
                <a:latin typeface="210 옥탑방" panose="020B0600000101010101" charset="-127"/>
                <a:ea typeface="210 옥탑방" panose="020B0600000101010101" charset="-127"/>
              </a:rPr>
              <a:t> </a:t>
            </a:r>
            <a:r>
              <a:rPr lang="en-US" sz="2500" spc="25" dirty="0" err="1">
                <a:solidFill>
                  <a:srgbClr val="000000">
                    <a:alpha val="81961"/>
                  </a:srgbClr>
                </a:solidFill>
                <a:latin typeface="210 옥탑방" panose="020B0600000101010101" charset="-127"/>
                <a:ea typeface="210 옥탑방" panose="020B0600000101010101" charset="-127"/>
              </a:rPr>
              <a:t>구현</a:t>
            </a:r>
            <a:endParaRPr lang="en-US" sz="2500" spc="25" dirty="0">
              <a:solidFill>
                <a:srgbClr val="000000">
                  <a:alpha val="81961"/>
                </a:srgbClr>
              </a:solidFill>
              <a:latin typeface="210 옥탑방" panose="020B0600000101010101" charset="-127"/>
              <a:ea typeface="210 옥탑방" panose="020B0600000101010101" charset="-127"/>
            </a:endParaRPr>
          </a:p>
          <a:p>
            <a:pPr marL="0" lvl="0" indent="0" algn="l">
              <a:lnSpc>
                <a:spcPts val="4100"/>
              </a:lnSpc>
            </a:pPr>
            <a:endParaRPr lang="en-US" sz="2500" spc="25" dirty="0">
              <a:solidFill>
                <a:srgbClr val="000000">
                  <a:alpha val="81961"/>
                </a:srgbClr>
              </a:solidFill>
              <a:latin typeface="210 옥탑방" panose="020B0600000101010101" charset="-127"/>
              <a:ea typeface="210 옥탑방" panose="020B0600000101010101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77284" y="1943863"/>
            <a:ext cx="3597268" cy="2349139"/>
            <a:chOff x="0" y="0"/>
            <a:chExt cx="4796357" cy="313218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9523" r="9523"/>
            <a:stretch>
              <a:fillRect/>
            </a:stretch>
          </p:blipFill>
          <p:spPr>
            <a:xfrm>
              <a:off x="0" y="0"/>
              <a:ext cx="4796357" cy="3132186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4377284" y="4604933"/>
            <a:ext cx="3597268" cy="2349139"/>
            <a:chOff x="0" y="0"/>
            <a:chExt cx="4796357" cy="3132186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9125" r="9125"/>
            <a:stretch>
              <a:fillRect/>
            </a:stretch>
          </p:blipFill>
          <p:spPr>
            <a:xfrm>
              <a:off x="0" y="0"/>
              <a:ext cx="4796357" cy="3132186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4377284" y="7266004"/>
            <a:ext cx="3597268" cy="2349139"/>
            <a:chOff x="0" y="0"/>
            <a:chExt cx="4796357" cy="3132186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10122" r="10122"/>
            <a:stretch>
              <a:fillRect/>
            </a:stretch>
          </p:blipFill>
          <p:spPr>
            <a:xfrm>
              <a:off x="0" y="0"/>
              <a:ext cx="4796357" cy="3132186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-533400" y="-514350"/>
            <a:ext cx="3419475" cy="11201400"/>
            <a:chOff x="0" y="0"/>
            <a:chExt cx="900602" cy="295016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00602" cy="2950163"/>
            </a:xfrm>
            <a:custGeom>
              <a:avLst/>
              <a:gdLst/>
              <a:ahLst/>
              <a:cxnLst/>
              <a:rect l="l" t="t" r="r" b="b"/>
              <a:pathLst>
                <a:path w="900602" h="2950163">
                  <a:moveTo>
                    <a:pt x="0" y="0"/>
                  </a:moveTo>
                  <a:lnTo>
                    <a:pt x="900602" y="0"/>
                  </a:lnTo>
                  <a:lnTo>
                    <a:pt x="900602" y="2950163"/>
                  </a:lnTo>
                  <a:lnTo>
                    <a:pt x="0" y="2950163"/>
                  </a:lnTo>
                  <a:close/>
                </a:path>
              </a:pathLst>
            </a:custGeom>
            <a:solidFill>
              <a:srgbClr val="D8D8D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900602" cy="30073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8469851" y="9093296"/>
            <a:ext cx="977012" cy="696121"/>
          </a:xfrm>
          <a:custGeom>
            <a:avLst/>
            <a:gdLst/>
            <a:ahLst/>
            <a:cxnLst/>
            <a:rect l="l" t="t" r="r" b="b"/>
            <a:pathLst>
              <a:path w="977012" h="696121">
                <a:moveTo>
                  <a:pt x="0" y="0"/>
                </a:moveTo>
                <a:lnTo>
                  <a:pt x="977012" y="0"/>
                </a:lnTo>
                <a:lnTo>
                  <a:pt x="977012" y="696121"/>
                </a:lnTo>
                <a:lnTo>
                  <a:pt x="0" y="6961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 rot="5400000">
            <a:off x="-3287359" y="4447130"/>
            <a:ext cx="9253734" cy="1430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040"/>
              </a:lnSpc>
              <a:spcBef>
                <a:spcPct val="0"/>
              </a:spcBef>
            </a:pPr>
            <a:r>
              <a:rPr lang="en-US" sz="12000" spc="-252" dirty="0">
                <a:solidFill>
                  <a:srgbClr val="D40C0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 Compacta" panose="020B0600000101010101" charset="0"/>
              </a:rPr>
              <a:t>PERSONAL MOVIE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122670" y="622300"/>
            <a:ext cx="1313663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210 옥탑방"/>
                <a:ea typeface="210 옥탑방"/>
              </a:rPr>
              <a:t>영화 데이터 오픈 API 사이트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84688" y="1937958"/>
            <a:ext cx="749182" cy="506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82"/>
              </a:lnSpc>
              <a:spcBef>
                <a:spcPct val="0"/>
              </a:spcBef>
            </a:pPr>
            <a:r>
              <a:rPr lang="en-US" sz="2987">
                <a:solidFill>
                  <a:srgbClr val="FFFFFF"/>
                </a:solidFill>
                <a:latin typeface="TT Mussels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84688" y="4538217"/>
            <a:ext cx="749182" cy="506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82"/>
              </a:lnSpc>
              <a:spcBef>
                <a:spcPct val="0"/>
              </a:spcBef>
            </a:pPr>
            <a:r>
              <a:rPr lang="en-US" sz="2987">
                <a:solidFill>
                  <a:srgbClr val="FFFFFF"/>
                </a:solidFill>
                <a:latin typeface="TT Mussels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84688" y="7189720"/>
            <a:ext cx="749182" cy="506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82"/>
              </a:lnSpc>
              <a:spcBef>
                <a:spcPct val="0"/>
              </a:spcBef>
            </a:pPr>
            <a:r>
              <a:rPr lang="en-US" sz="2987">
                <a:solidFill>
                  <a:srgbClr val="FFFFFF"/>
                </a:solidFill>
                <a:latin typeface="TT Mussels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469851" y="1909383"/>
            <a:ext cx="9963493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210 옥탑방"/>
                <a:ea typeface="210 옥탑방"/>
              </a:rPr>
              <a:t>한국 영화 진흥 위원회 오픈 API 활용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469851" y="4519208"/>
            <a:ext cx="9963493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210 옥탑방"/>
                <a:ea typeface="210 옥탑방"/>
              </a:rPr>
              <a:t>TMDB 오픈 API 활용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469851" y="7129034"/>
            <a:ext cx="9963493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210 옥탑방"/>
                <a:ea typeface="210 옥탑방"/>
              </a:rPr>
              <a:t>KMDB 오픈 API 활용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469851" y="2855533"/>
            <a:ext cx="9059074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ea typeface="210 옥탑방"/>
              </a:rPr>
              <a:t>주간 및 일간 박스오피스  데이터 활용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469851" y="5408028"/>
            <a:ext cx="9059074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ea typeface="210 옥탑방"/>
              </a:rPr>
              <a:t>개봉 예정 영화 데이터 활용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469851" y="8065659"/>
            <a:ext cx="9059074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210 옥탑방"/>
                <a:ea typeface="210 옥탑방"/>
              </a:rPr>
              <a:t>한국영화 및 한국개봉영화(일반,공연물) 데이터 활용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673459" y="9018159"/>
            <a:ext cx="6341704" cy="688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D40C0C"/>
                </a:solidFill>
                <a:latin typeface="210 옥탑방"/>
                <a:ea typeface="210 옥탑방"/>
              </a:rPr>
              <a:t>200여 개 영화 데이터 추출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29" t="-38888" r="-2133" b="-5108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401850" y="3276600"/>
            <a:ext cx="7206069" cy="3733800"/>
            <a:chOff x="0" y="0"/>
            <a:chExt cx="9608091" cy="49784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t="11139" b="11139"/>
            <a:stretch>
              <a:fillRect/>
            </a:stretch>
          </p:blipFill>
          <p:spPr>
            <a:xfrm>
              <a:off x="0" y="0"/>
              <a:ext cx="9608091" cy="4978400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1401850" y="-400050"/>
            <a:ext cx="7206069" cy="3829050"/>
            <a:chOff x="0" y="0"/>
            <a:chExt cx="9608091" cy="51054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t="10122" b="10122"/>
            <a:stretch>
              <a:fillRect/>
            </a:stretch>
          </p:blipFill>
          <p:spPr>
            <a:xfrm>
              <a:off x="0" y="0"/>
              <a:ext cx="9608091" cy="5105400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1401850" y="6858000"/>
            <a:ext cx="7206069" cy="3733800"/>
            <a:chOff x="0" y="0"/>
            <a:chExt cx="9608091" cy="497840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t="11114" b="11114"/>
            <a:stretch>
              <a:fillRect/>
            </a:stretch>
          </p:blipFill>
          <p:spPr>
            <a:xfrm>
              <a:off x="0" y="0"/>
              <a:ext cx="9608091" cy="4978400"/>
            </a:xfrm>
            <a:prstGeom prst="rect">
              <a:avLst/>
            </a:prstGeom>
          </p:spPr>
        </p:pic>
      </p:grpSp>
      <p:sp>
        <p:nvSpPr>
          <p:cNvPr id="9" name="Freeform 9"/>
          <p:cNvSpPr/>
          <p:nvPr/>
        </p:nvSpPr>
        <p:spPr>
          <a:xfrm>
            <a:off x="2877524" y="1853815"/>
            <a:ext cx="12916400" cy="7776394"/>
          </a:xfrm>
          <a:custGeom>
            <a:avLst/>
            <a:gdLst/>
            <a:ahLst/>
            <a:cxnLst/>
            <a:rect l="l" t="t" r="r" b="b"/>
            <a:pathLst>
              <a:path w="12916400" h="7776394">
                <a:moveTo>
                  <a:pt x="0" y="0"/>
                </a:moveTo>
                <a:lnTo>
                  <a:pt x="12916400" y="0"/>
                </a:lnTo>
                <a:lnTo>
                  <a:pt x="12916400" y="7776394"/>
                </a:lnTo>
                <a:lnTo>
                  <a:pt x="0" y="77763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544512"/>
            <a:ext cx="1313663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210 옥탑방"/>
                <a:ea typeface="210 옥탑방"/>
              </a:rPr>
              <a:t>ERD(개체-관계 모델)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29" t="-38888" r="-2133" b="-5108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551389" y="1545604"/>
            <a:ext cx="1753791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210 옥탑방"/>
              </a:rPr>
              <a:t>MainView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488042" y="6362188"/>
            <a:ext cx="2307729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210 옥탑방"/>
              </a:rPr>
              <a:t>MypageView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343976" y="2399788"/>
            <a:ext cx="259586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210 옥탑방"/>
              </a:rPr>
              <a:t>CategoryView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520236" y="5390638"/>
            <a:ext cx="2694533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210 옥탑방"/>
              </a:rPr>
              <a:t>WorldCupView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20236" y="3409438"/>
            <a:ext cx="312167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210 옥탑방"/>
              </a:rPr>
              <a:t>RecommendView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78699" y="5371588"/>
            <a:ext cx="71631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210 옥탑방"/>
              </a:rPr>
              <a:t>App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13926" y="4380988"/>
            <a:ext cx="2239268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210 옥탑방"/>
              </a:rPr>
              <a:t>CinemaView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26992" y="5371588"/>
            <a:ext cx="193357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210 옥탑방"/>
              </a:rPr>
              <a:t>HomeView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488042" y="8362438"/>
            <a:ext cx="1893689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210 옥탑방"/>
              </a:rPr>
              <a:t>LoginView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20236" y="7371838"/>
            <a:ext cx="168146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210 옥탑방"/>
              </a:rPr>
              <a:t>SignView</a:t>
            </a:r>
          </a:p>
        </p:txBody>
      </p:sp>
      <p:sp>
        <p:nvSpPr>
          <p:cNvPr id="13" name="AutoShape 13"/>
          <p:cNvSpPr/>
          <p:nvPr/>
        </p:nvSpPr>
        <p:spPr>
          <a:xfrm>
            <a:off x="1895009" y="5676388"/>
            <a:ext cx="33198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5002024" y="1818939"/>
            <a:ext cx="0" cy="783777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5520236" y="9353038"/>
            <a:ext cx="2193429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210 옥탑방"/>
              </a:rPr>
              <a:t>LogoutView</a:t>
            </a:r>
          </a:p>
        </p:txBody>
      </p:sp>
      <p:sp>
        <p:nvSpPr>
          <p:cNvPr id="16" name="AutoShape 16"/>
          <p:cNvSpPr/>
          <p:nvPr/>
        </p:nvSpPr>
        <p:spPr>
          <a:xfrm flipV="1">
            <a:off x="5014126" y="2704588"/>
            <a:ext cx="2329850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5014126" y="3714238"/>
            <a:ext cx="50611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flipV="1">
            <a:off x="5045279" y="4685788"/>
            <a:ext cx="2368647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5021074" y="5695438"/>
            <a:ext cx="50611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 flipV="1">
            <a:off x="4982974" y="6666988"/>
            <a:ext cx="2505068" cy="3810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5014126" y="7695688"/>
            <a:ext cx="50611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flipV="1">
            <a:off x="5028579" y="8667238"/>
            <a:ext cx="245946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4997208" y="9676888"/>
            <a:ext cx="58533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4160567" y="5676388"/>
            <a:ext cx="1359670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4989921" y="1831354"/>
            <a:ext cx="53726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8214770" y="5695438"/>
            <a:ext cx="2053892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1361579" y="7852796"/>
            <a:ext cx="3860304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210 옥탑방"/>
              </a:rPr>
              <a:t>WorldCupResultView</a:t>
            </a:r>
          </a:p>
        </p:txBody>
      </p:sp>
      <p:sp>
        <p:nvSpPr>
          <p:cNvPr id="28" name="AutoShape 28"/>
          <p:cNvSpPr/>
          <p:nvPr/>
        </p:nvSpPr>
        <p:spPr>
          <a:xfrm>
            <a:off x="10691960" y="4361971"/>
            <a:ext cx="0" cy="218835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>
            <a:off x="10672910" y="5549169"/>
            <a:ext cx="66775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>
            <a:off x="10691960" y="6531280"/>
            <a:ext cx="66775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TextBox 31"/>
          <p:cNvSpPr txBox="1"/>
          <p:nvPr/>
        </p:nvSpPr>
        <p:spPr>
          <a:xfrm>
            <a:off x="11359718" y="5225319"/>
            <a:ext cx="4357539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210 옥탑방"/>
              </a:rPr>
              <a:t>RecommendComponent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359718" y="5735604"/>
            <a:ext cx="312613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210 옥탑방"/>
              </a:rPr>
              <a:t>LikedComponent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361579" y="6216955"/>
            <a:ext cx="4353818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210 옥탑방"/>
              </a:rPr>
              <a:t>CommentedComponent</a:t>
            </a:r>
          </a:p>
        </p:txBody>
      </p:sp>
      <p:sp>
        <p:nvSpPr>
          <p:cNvPr id="34" name="AutoShape 34"/>
          <p:cNvSpPr/>
          <p:nvPr/>
        </p:nvSpPr>
        <p:spPr>
          <a:xfrm>
            <a:off x="10241054" y="8138546"/>
            <a:ext cx="1120525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>
            <a:off x="10260104" y="5685913"/>
            <a:ext cx="0" cy="247168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>
            <a:off x="9478130" y="3695188"/>
            <a:ext cx="0" cy="69998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 flipV="1">
            <a:off x="8641906" y="3704157"/>
            <a:ext cx="855274" cy="1008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AutoShape 38"/>
          <p:cNvSpPr/>
          <p:nvPr/>
        </p:nvSpPr>
        <p:spPr>
          <a:xfrm>
            <a:off x="7414150" y="1879533"/>
            <a:ext cx="2865004" cy="616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AutoShape 39"/>
          <p:cNvSpPr/>
          <p:nvPr/>
        </p:nvSpPr>
        <p:spPr>
          <a:xfrm>
            <a:off x="10279154" y="1160199"/>
            <a:ext cx="0" cy="265212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AutoShape 40"/>
          <p:cNvSpPr/>
          <p:nvPr/>
        </p:nvSpPr>
        <p:spPr>
          <a:xfrm flipV="1">
            <a:off x="10279195" y="3168020"/>
            <a:ext cx="66775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AutoShape 41"/>
          <p:cNvSpPr/>
          <p:nvPr/>
        </p:nvSpPr>
        <p:spPr>
          <a:xfrm flipV="1">
            <a:off x="10298204" y="1186719"/>
            <a:ext cx="66775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2" name="AutoShape 42"/>
          <p:cNvSpPr/>
          <p:nvPr/>
        </p:nvSpPr>
        <p:spPr>
          <a:xfrm>
            <a:off x="10672910" y="6059454"/>
            <a:ext cx="66775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AutoShape 43"/>
          <p:cNvSpPr/>
          <p:nvPr/>
        </p:nvSpPr>
        <p:spPr>
          <a:xfrm>
            <a:off x="9498533" y="4381021"/>
            <a:ext cx="117437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AutoShape 44"/>
          <p:cNvSpPr/>
          <p:nvPr/>
        </p:nvSpPr>
        <p:spPr>
          <a:xfrm>
            <a:off x="10298204" y="2456938"/>
            <a:ext cx="66775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5" name="AutoShape 45"/>
          <p:cNvSpPr/>
          <p:nvPr/>
        </p:nvSpPr>
        <p:spPr>
          <a:xfrm>
            <a:off x="10298204" y="1837989"/>
            <a:ext cx="66775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6" name="AutoShape 46"/>
          <p:cNvSpPr/>
          <p:nvPr/>
        </p:nvSpPr>
        <p:spPr>
          <a:xfrm>
            <a:off x="10260104" y="3793277"/>
            <a:ext cx="66775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7" name="TextBox 47"/>
          <p:cNvSpPr txBox="1"/>
          <p:nvPr/>
        </p:nvSpPr>
        <p:spPr>
          <a:xfrm>
            <a:off x="10946953" y="881919"/>
            <a:ext cx="3974306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210 옥탑방"/>
              </a:rPr>
              <a:t>BoxOfficeComponent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0946953" y="1533189"/>
            <a:ext cx="393695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210 옥탑방"/>
              </a:rPr>
              <a:t>UpcomingComponent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0927862" y="2181463"/>
            <a:ext cx="4286696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210 옥탑방"/>
              </a:rPr>
              <a:t>KoreaMovieComponent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0927862" y="2882270"/>
            <a:ext cx="4607123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210 옥탑방"/>
              </a:rPr>
              <a:t>ForeignMovieComponent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0928275" y="3511778"/>
            <a:ext cx="401166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210 옥탑방"/>
              </a:rPr>
              <a:t>AnimationComponent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028700" y="544512"/>
            <a:ext cx="1313663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ea typeface="210 옥탑방"/>
              </a:rPr>
              <a:t>사이트 맵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60" t="-95617" r="-1744" b="-8403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172537"/>
            <a:chOff x="0" y="0"/>
            <a:chExt cx="4274726" cy="21524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52438"/>
            </a:xfrm>
            <a:custGeom>
              <a:avLst/>
              <a:gdLst/>
              <a:ahLst/>
              <a:cxnLst/>
              <a:rect l="l" t="t" r="r" b="b"/>
              <a:pathLst>
                <a:path w="4274726" h="2152438">
                  <a:moveTo>
                    <a:pt x="0" y="0"/>
                  </a:moveTo>
                  <a:lnTo>
                    <a:pt x="4274726" y="0"/>
                  </a:lnTo>
                  <a:lnTo>
                    <a:pt x="4274726" y="2152438"/>
                  </a:lnTo>
                  <a:lnTo>
                    <a:pt x="0" y="2152438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274726" cy="2209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1857476"/>
            <a:ext cx="2736834" cy="3748455"/>
          </a:xfrm>
          <a:custGeom>
            <a:avLst/>
            <a:gdLst/>
            <a:ahLst/>
            <a:cxnLst/>
            <a:rect l="l" t="t" r="r" b="b"/>
            <a:pathLst>
              <a:path w="2736834" h="3748455">
                <a:moveTo>
                  <a:pt x="0" y="0"/>
                </a:moveTo>
                <a:lnTo>
                  <a:pt x="2736834" y="0"/>
                </a:lnTo>
                <a:lnTo>
                  <a:pt x="2736834" y="3748455"/>
                </a:lnTo>
                <a:lnTo>
                  <a:pt x="0" y="3748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408370" y="1857476"/>
            <a:ext cx="2736834" cy="6037133"/>
          </a:xfrm>
          <a:custGeom>
            <a:avLst/>
            <a:gdLst/>
            <a:ahLst/>
            <a:cxnLst/>
            <a:rect l="l" t="t" r="r" b="b"/>
            <a:pathLst>
              <a:path w="2736834" h="6037133">
                <a:moveTo>
                  <a:pt x="0" y="0"/>
                </a:moveTo>
                <a:lnTo>
                  <a:pt x="2736834" y="0"/>
                </a:lnTo>
                <a:lnTo>
                  <a:pt x="2736834" y="6037133"/>
                </a:lnTo>
                <a:lnTo>
                  <a:pt x="0" y="60371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783379" y="1857476"/>
            <a:ext cx="2736834" cy="2455515"/>
          </a:xfrm>
          <a:custGeom>
            <a:avLst/>
            <a:gdLst/>
            <a:ahLst/>
            <a:cxnLst/>
            <a:rect l="l" t="t" r="r" b="b"/>
            <a:pathLst>
              <a:path w="2736834" h="2455515">
                <a:moveTo>
                  <a:pt x="0" y="0"/>
                </a:moveTo>
                <a:lnTo>
                  <a:pt x="2736833" y="0"/>
                </a:lnTo>
                <a:lnTo>
                  <a:pt x="2736833" y="2455514"/>
                </a:lnTo>
                <a:lnTo>
                  <a:pt x="0" y="2455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783379" y="5383609"/>
            <a:ext cx="2736834" cy="1714643"/>
          </a:xfrm>
          <a:custGeom>
            <a:avLst/>
            <a:gdLst/>
            <a:ahLst/>
            <a:cxnLst/>
            <a:rect l="l" t="t" r="r" b="b"/>
            <a:pathLst>
              <a:path w="2736834" h="1714643">
                <a:moveTo>
                  <a:pt x="0" y="0"/>
                </a:moveTo>
                <a:lnTo>
                  <a:pt x="2736833" y="0"/>
                </a:lnTo>
                <a:lnTo>
                  <a:pt x="2736833" y="1714643"/>
                </a:lnTo>
                <a:lnTo>
                  <a:pt x="0" y="17146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158387" y="1892139"/>
            <a:ext cx="2736834" cy="1839564"/>
          </a:xfrm>
          <a:custGeom>
            <a:avLst/>
            <a:gdLst/>
            <a:ahLst/>
            <a:cxnLst/>
            <a:rect l="l" t="t" r="r" b="b"/>
            <a:pathLst>
              <a:path w="2736834" h="1839564">
                <a:moveTo>
                  <a:pt x="0" y="0"/>
                </a:moveTo>
                <a:lnTo>
                  <a:pt x="2736834" y="0"/>
                </a:lnTo>
                <a:lnTo>
                  <a:pt x="2736834" y="1839564"/>
                </a:lnTo>
                <a:lnTo>
                  <a:pt x="0" y="18395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533396" y="1892139"/>
            <a:ext cx="2736834" cy="1434937"/>
          </a:xfrm>
          <a:custGeom>
            <a:avLst/>
            <a:gdLst/>
            <a:ahLst/>
            <a:cxnLst/>
            <a:rect l="l" t="t" r="r" b="b"/>
            <a:pathLst>
              <a:path w="2736834" h="1434937">
                <a:moveTo>
                  <a:pt x="0" y="0"/>
                </a:moveTo>
                <a:lnTo>
                  <a:pt x="2736834" y="0"/>
                </a:lnTo>
                <a:lnTo>
                  <a:pt x="2736834" y="1434938"/>
                </a:lnTo>
                <a:lnTo>
                  <a:pt x="0" y="14349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158387" y="5334949"/>
            <a:ext cx="2736834" cy="1437313"/>
          </a:xfrm>
          <a:custGeom>
            <a:avLst/>
            <a:gdLst/>
            <a:ahLst/>
            <a:cxnLst/>
            <a:rect l="l" t="t" r="r" b="b"/>
            <a:pathLst>
              <a:path w="2736834" h="1437313">
                <a:moveTo>
                  <a:pt x="0" y="0"/>
                </a:moveTo>
                <a:lnTo>
                  <a:pt x="2736834" y="0"/>
                </a:lnTo>
                <a:lnTo>
                  <a:pt x="2736834" y="1437313"/>
                </a:lnTo>
                <a:lnTo>
                  <a:pt x="0" y="14373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544512"/>
            <a:ext cx="1313663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210 옥탑방"/>
                <a:ea typeface="210 옥탑방"/>
              </a:rPr>
              <a:t>웹 사이트 구성 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5996456"/>
            <a:ext cx="2807217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ea typeface="210 옥탑방"/>
              </a:rPr>
              <a:t>홈 화면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408370" y="8285134"/>
            <a:ext cx="2807217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ea typeface="210 옥탑방"/>
              </a:rPr>
              <a:t>메인 페이지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783379" y="4444242"/>
            <a:ext cx="2807217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ea typeface="210 옥탑방"/>
              </a:rPr>
              <a:t>회원가입 페이지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783379" y="7231602"/>
            <a:ext cx="2807217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ea typeface="210 옥탑방"/>
              </a:rPr>
              <a:t>로그인 페이지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358113" y="4068515"/>
            <a:ext cx="2807217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ea typeface="210 옥탑방"/>
              </a:rPr>
              <a:t>영화관 맵 페이지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533396" y="3693865"/>
            <a:ext cx="2807217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ea typeface="210 옥탑방"/>
              </a:rPr>
              <a:t>마이 페이지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158387" y="7105637"/>
            <a:ext cx="2807217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ea typeface="210 옥탑방"/>
              </a:rPr>
              <a:t>영화 상세 페이지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60" t="-95617" r="-1744" b="-8403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172537"/>
            <a:chOff x="0" y="0"/>
            <a:chExt cx="4274726" cy="21524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52438"/>
            </a:xfrm>
            <a:custGeom>
              <a:avLst/>
              <a:gdLst/>
              <a:ahLst/>
              <a:cxnLst/>
              <a:rect l="l" t="t" r="r" b="b"/>
              <a:pathLst>
                <a:path w="4274726" h="2152438">
                  <a:moveTo>
                    <a:pt x="0" y="0"/>
                  </a:moveTo>
                  <a:lnTo>
                    <a:pt x="4274726" y="0"/>
                  </a:lnTo>
                  <a:lnTo>
                    <a:pt x="4274726" y="2152438"/>
                  </a:lnTo>
                  <a:lnTo>
                    <a:pt x="0" y="2152438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274726" cy="2209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1857476"/>
            <a:ext cx="2736834" cy="1847741"/>
          </a:xfrm>
          <a:custGeom>
            <a:avLst/>
            <a:gdLst/>
            <a:ahLst/>
            <a:cxnLst/>
            <a:rect l="l" t="t" r="r" b="b"/>
            <a:pathLst>
              <a:path w="2736834" h="1847741">
                <a:moveTo>
                  <a:pt x="0" y="0"/>
                </a:moveTo>
                <a:lnTo>
                  <a:pt x="2736834" y="0"/>
                </a:lnTo>
                <a:lnTo>
                  <a:pt x="2736834" y="1847741"/>
                </a:lnTo>
                <a:lnTo>
                  <a:pt x="0" y="18477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275020" y="1892139"/>
            <a:ext cx="2736834" cy="3215360"/>
          </a:xfrm>
          <a:custGeom>
            <a:avLst/>
            <a:gdLst/>
            <a:ahLst/>
            <a:cxnLst/>
            <a:rect l="l" t="t" r="r" b="b"/>
            <a:pathLst>
              <a:path w="2736834" h="3215360">
                <a:moveTo>
                  <a:pt x="0" y="0"/>
                </a:moveTo>
                <a:lnTo>
                  <a:pt x="2736834" y="0"/>
                </a:lnTo>
                <a:lnTo>
                  <a:pt x="2736834" y="3215360"/>
                </a:lnTo>
                <a:lnTo>
                  <a:pt x="0" y="32153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750041" y="1892139"/>
            <a:ext cx="2670159" cy="3416847"/>
          </a:xfrm>
          <a:custGeom>
            <a:avLst/>
            <a:gdLst/>
            <a:ahLst/>
            <a:cxnLst/>
            <a:rect l="l" t="t" r="r" b="b"/>
            <a:pathLst>
              <a:path w="2670159" h="3416847">
                <a:moveTo>
                  <a:pt x="0" y="0"/>
                </a:moveTo>
                <a:lnTo>
                  <a:pt x="2670159" y="0"/>
                </a:lnTo>
                <a:lnTo>
                  <a:pt x="2670159" y="3416848"/>
                </a:lnTo>
                <a:lnTo>
                  <a:pt x="0" y="34168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108381" y="1927439"/>
            <a:ext cx="2736834" cy="1833102"/>
          </a:xfrm>
          <a:custGeom>
            <a:avLst/>
            <a:gdLst/>
            <a:ahLst/>
            <a:cxnLst/>
            <a:rect l="l" t="t" r="r" b="b"/>
            <a:pathLst>
              <a:path w="2736834" h="1833102">
                <a:moveTo>
                  <a:pt x="0" y="0"/>
                </a:moveTo>
                <a:lnTo>
                  <a:pt x="2736834" y="0"/>
                </a:lnTo>
                <a:lnTo>
                  <a:pt x="2736834" y="1833101"/>
                </a:lnTo>
                <a:lnTo>
                  <a:pt x="0" y="18331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108381" y="4176726"/>
            <a:ext cx="2736834" cy="2246010"/>
          </a:xfrm>
          <a:custGeom>
            <a:avLst/>
            <a:gdLst/>
            <a:ahLst/>
            <a:cxnLst/>
            <a:rect l="l" t="t" r="r" b="b"/>
            <a:pathLst>
              <a:path w="2736834" h="2246010">
                <a:moveTo>
                  <a:pt x="0" y="0"/>
                </a:moveTo>
                <a:lnTo>
                  <a:pt x="2736834" y="0"/>
                </a:lnTo>
                <a:lnTo>
                  <a:pt x="2736834" y="2246010"/>
                </a:lnTo>
                <a:lnTo>
                  <a:pt x="0" y="22460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350040" y="1927439"/>
            <a:ext cx="2670159" cy="2446021"/>
          </a:xfrm>
          <a:custGeom>
            <a:avLst/>
            <a:gdLst/>
            <a:ahLst/>
            <a:cxnLst/>
            <a:rect l="l" t="t" r="r" b="b"/>
            <a:pathLst>
              <a:path w="2670159" h="2446021">
                <a:moveTo>
                  <a:pt x="0" y="0"/>
                </a:moveTo>
                <a:lnTo>
                  <a:pt x="2670159" y="0"/>
                </a:lnTo>
                <a:lnTo>
                  <a:pt x="2670159" y="2446021"/>
                </a:lnTo>
                <a:lnTo>
                  <a:pt x="0" y="24460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544512"/>
            <a:ext cx="1313663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210 옥탑방"/>
                <a:ea typeface="210 옥탑방"/>
              </a:rPr>
              <a:t>웹 사이트 구성 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068515"/>
            <a:ext cx="2807217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ea typeface="210 옥탑방"/>
              </a:rPr>
              <a:t>카테고리 페이지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275020" y="5362962"/>
            <a:ext cx="2807217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ea typeface="210 옥탑방"/>
              </a:rPr>
              <a:t>카테고리 상세페이지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50041" y="5737612"/>
            <a:ext cx="2807217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ea typeface="210 옥탑방"/>
              </a:rPr>
              <a:t>영화 추천 페이지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108381" y="6781771"/>
            <a:ext cx="2807217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ea typeface="210 옥탑방"/>
              </a:rPr>
              <a:t>영화 월드컵 페이지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531015" y="4675699"/>
            <a:ext cx="2807217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ea typeface="210 옥탑방"/>
              </a:rPr>
              <a:t>영화 이상형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ea typeface="210 옥탑방"/>
              </a:rPr>
              <a:t>월드컵 페이지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70415" y="-514350"/>
            <a:ext cx="7654474" cy="11163300"/>
            <a:chOff x="0" y="0"/>
            <a:chExt cx="2015993" cy="29401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15993" cy="2940128"/>
            </a:xfrm>
            <a:custGeom>
              <a:avLst/>
              <a:gdLst/>
              <a:ahLst/>
              <a:cxnLst/>
              <a:rect l="l" t="t" r="r" b="b"/>
              <a:pathLst>
                <a:path w="2015993" h="2940128">
                  <a:moveTo>
                    <a:pt x="0" y="0"/>
                  </a:moveTo>
                  <a:lnTo>
                    <a:pt x="2015993" y="0"/>
                  </a:lnTo>
                  <a:lnTo>
                    <a:pt x="2015993" y="2940128"/>
                  </a:lnTo>
                  <a:lnTo>
                    <a:pt x="0" y="2940128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015993" cy="29972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926050" y="0"/>
            <a:ext cx="361950" cy="36195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38100"/>
              <a:ext cx="8128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663930" y="2732690"/>
            <a:ext cx="9595370" cy="5286739"/>
          </a:xfrm>
          <a:custGeom>
            <a:avLst/>
            <a:gdLst/>
            <a:ahLst/>
            <a:cxnLst/>
            <a:rect l="l" t="t" r="r" b="b"/>
            <a:pathLst>
              <a:path w="9595370" h="5286739">
                <a:moveTo>
                  <a:pt x="0" y="0"/>
                </a:moveTo>
                <a:lnTo>
                  <a:pt x="9595370" y="0"/>
                </a:lnTo>
                <a:lnTo>
                  <a:pt x="9595370" y="5286739"/>
                </a:lnTo>
                <a:lnTo>
                  <a:pt x="0" y="52867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2271125"/>
            <a:ext cx="4347555" cy="2611818"/>
          </a:xfrm>
          <a:custGeom>
            <a:avLst/>
            <a:gdLst/>
            <a:ahLst/>
            <a:cxnLst/>
            <a:rect l="l" t="t" r="r" b="b"/>
            <a:pathLst>
              <a:path w="4347555" h="2611818">
                <a:moveTo>
                  <a:pt x="0" y="0"/>
                </a:moveTo>
                <a:lnTo>
                  <a:pt x="4347555" y="0"/>
                </a:lnTo>
                <a:lnTo>
                  <a:pt x="4347555" y="2611818"/>
                </a:lnTo>
                <a:lnTo>
                  <a:pt x="0" y="26118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544512"/>
            <a:ext cx="1313663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210 옥탑방"/>
                <a:ea typeface="210 옥탑방"/>
              </a:rPr>
              <a:t>URL 명세 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157562"/>
            <a:ext cx="5353869" cy="6103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699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ea typeface="210 옥탑방"/>
              </a:rPr>
              <a:t>회원관리</a:t>
            </a:r>
          </a:p>
          <a:p>
            <a:pPr marL="647700" lvl="1" indent="-323850">
              <a:lnSpc>
                <a:spcPts val="699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ea typeface="210 옥탑방"/>
              </a:rPr>
              <a:t>영화페이지</a:t>
            </a:r>
          </a:p>
          <a:p>
            <a:pPr marL="647700" lvl="1" indent="-323850">
              <a:lnSpc>
                <a:spcPts val="699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ea typeface="210 옥탑방"/>
              </a:rPr>
              <a:t>메인페이지</a:t>
            </a:r>
          </a:p>
          <a:p>
            <a:pPr marL="647700" lvl="1" indent="-323850">
              <a:lnSpc>
                <a:spcPts val="699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ea typeface="210 옥탑방"/>
              </a:rPr>
              <a:t>카테고리 페이지</a:t>
            </a:r>
          </a:p>
          <a:p>
            <a:pPr marL="647700" lvl="1" indent="-323850">
              <a:lnSpc>
                <a:spcPts val="699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ea typeface="210 옥탑방"/>
              </a:rPr>
              <a:t>커뮤니티 페이지</a:t>
            </a:r>
          </a:p>
          <a:p>
            <a:pPr marL="647700" lvl="1" indent="-323850">
              <a:lnSpc>
                <a:spcPts val="699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ea typeface="210 옥탑방"/>
              </a:rPr>
              <a:t>추천 페이지</a:t>
            </a:r>
          </a:p>
          <a:p>
            <a:pPr marL="647700" lvl="1" indent="-323850">
              <a:lnSpc>
                <a:spcPts val="699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ea typeface="210 옥탑방"/>
              </a:rPr>
              <a:t>영화 이상형 월드컵 페이지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410</Words>
  <Application>Microsoft Office PowerPoint</Application>
  <PresentationFormat>사용자 지정</PresentationFormat>
  <Paragraphs>137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TT Mussels</vt:lpstr>
      <vt:lpstr>AC Compacta</vt:lpstr>
      <vt:lpstr>210 옥탑방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</dc:title>
  <cp:lastModifiedBy>jihye hyun</cp:lastModifiedBy>
  <cp:revision>7</cp:revision>
  <dcterms:created xsi:type="dcterms:W3CDTF">2006-08-16T00:00:00Z</dcterms:created>
  <dcterms:modified xsi:type="dcterms:W3CDTF">2023-12-03T12:23:37Z</dcterms:modified>
  <dc:identifier>DAF0-zJTVVk</dc:identifier>
</cp:coreProperties>
</file>